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0" r:id="rId4"/>
    <p:sldId id="258" r:id="rId5"/>
    <p:sldId id="277" r:id="rId6"/>
    <p:sldId id="271" r:id="rId7"/>
    <p:sldId id="269" r:id="rId8"/>
    <p:sldId id="281" r:id="rId9"/>
    <p:sldId id="280" r:id="rId10"/>
    <p:sldId id="282" r:id="rId11"/>
    <p:sldId id="283" r:id="rId12"/>
    <p:sldId id="259" r:id="rId13"/>
    <p:sldId id="262" r:id="rId14"/>
    <p:sldId id="279" r:id="rId15"/>
    <p:sldId id="263" r:id="rId16"/>
    <p:sldId id="264" r:id="rId17"/>
    <p:sldId id="272" r:id="rId18"/>
    <p:sldId id="273" r:id="rId19"/>
    <p:sldId id="260" r:id="rId20"/>
    <p:sldId id="274" r:id="rId21"/>
    <p:sldId id="275" r:id="rId22"/>
    <p:sldId id="261" r:id="rId23"/>
    <p:sldId id="276" r:id="rId24"/>
    <p:sldId id="265" r:id="rId25"/>
    <p:sldId id="266" r:id="rId26"/>
    <p:sldId id="267" r:id="rId27"/>
    <p:sldId id="268" r:id="rId28"/>
  </p:sldIdLst>
  <p:sldSz cx="10080625" cy="7559675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69F1B-A9ED-4E31-9A8A-B04D8F146B94}" v="1" dt="2024-08-20T03:00:49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Barlow" userId="111f59a2e6fd1ddb" providerId="LiveId" clId="{BB869F1B-A9ED-4E31-9A8A-B04D8F146B94}"/>
    <pc:docChg chg="modSld modNotesMaster modHandout">
      <pc:chgData name="Debbie Barlow" userId="111f59a2e6fd1ddb" providerId="LiveId" clId="{BB869F1B-A9ED-4E31-9A8A-B04D8F146B94}" dt="2024-08-20T19:24:04.834" v="8" actId="1076"/>
      <pc:docMkLst>
        <pc:docMk/>
      </pc:docMkLst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56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57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58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59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60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61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62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63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64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65"/>
        </pc:sldMkLst>
      </pc:sldChg>
      <pc:sldChg chg="modNotes">
        <pc:chgData name="Debbie Barlow" userId="111f59a2e6fd1ddb" providerId="LiveId" clId="{BB869F1B-A9ED-4E31-9A8A-B04D8F146B94}" dt="2024-08-20T03:00:49.450" v="0"/>
        <pc:sldMkLst>
          <pc:docMk/>
          <pc:sldMk cId="0" sldId="266"/>
        </pc:sldMkLst>
      </pc:sldChg>
      <pc:sldChg chg="modSp mod">
        <pc:chgData name="Debbie Barlow" userId="111f59a2e6fd1ddb" providerId="LiveId" clId="{BB869F1B-A9ED-4E31-9A8A-B04D8F146B94}" dt="2024-08-20T19:24:04.834" v="8" actId="1076"/>
        <pc:sldMkLst>
          <pc:docMk/>
          <pc:sldMk cId="0" sldId="283"/>
        </pc:sldMkLst>
        <pc:spChg chg="mod">
          <ac:chgData name="Debbie Barlow" userId="111f59a2e6fd1ddb" providerId="LiveId" clId="{BB869F1B-A9ED-4E31-9A8A-B04D8F146B94}" dt="2024-08-20T19:24:04.834" v="8" actId="1076"/>
          <ac:spMkLst>
            <pc:docMk/>
            <pc:sldMk cId="0" sldId="283"/>
            <ac:spMk id="7" creationId="{18D629CD-F323-F76F-DC36-1033D57E2E52}"/>
          </ac:spMkLst>
        </pc:spChg>
        <pc:picChg chg="mod">
          <ac:chgData name="Debbie Barlow" userId="111f59a2e6fd1ddb" providerId="LiveId" clId="{BB869F1B-A9ED-4E31-9A8A-B04D8F146B94}" dt="2024-08-20T19:23:48.798" v="4" actId="14100"/>
          <ac:picMkLst>
            <pc:docMk/>
            <pc:sldMk cId="0" sldId="283"/>
            <ac:picMk id="4" creationId="{7B8F39C7-1087-4953-4F2A-0DD3EBDEE710}"/>
          </ac:picMkLst>
        </pc:picChg>
        <pc:picChg chg="mod">
          <ac:chgData name="Debbie Barlow" userId="111f59a2e6fd1ddb" providerId="LiveId" clId="{BB869F1B-A9ED-4E31-9A8A-B04D8F146B94}" dt="2024-08-20T19:23:58.499" v="7" actId="1076"/>
          <ac:picMkLst>
            <pc:docMk/>
            <pc:sldMk cId="0" sldId="283"/>
            <ac:picMk id="5" creationId="{C946A92F-94EB-DBE6-A675-D7DF7BF8228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C7742-0833-4718-D6B2-7B8B44DB740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3014441" cy="46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t" anchorCtr="0" compatLnSpc="1">
            <a:noAutofit/>
          </a:bodyPr>
          <a:lstStyle/>
          <a:p>
            <a:pPr defTabSz="81134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8C31F-5CFB-E1FD-668E-F3C90833106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938931" y="1"/>
            <a:ext cx="3014441" cy="46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t" anchorCtr="0" compatLnSpc="1">
            <a:noAutofit/>
          </a:bodyPr>
          <a:lstStyle/>
          <a:p>
            <a:pPr algn="r" defTabSz="81134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E17462-601D-4A06-B135-F0FF78CE7ED0}" type="datetime1">
              <a:rPr lang="en-US" sz="1100">
                <a:solidFill>
                  <a:srgbClr val="000000"/>
                </a:solidFill>
                <a:latin typeface="Calibri"/>
              </a:rPr>
              <a:pPr algn="r" defTabSz="81134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8/19/2024</a:t>
            </a:fld>
            <a:endParaRPr lang="en-US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1C124-9220-643B-D6A6-32D906BA9C6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777078"/>
            <a:ext cx="3014441" cy="46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b" anchorCtr="0" compatLnSpc="1">
            <a:noAutofit/>
          </a:bodyPr>
          <a:lstStyle/>
          <a:p>
            <a:pPr defTabSz="81134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AB3B5-CF2B-9199-D9A9-D61BA34DEEB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938931" y="8777078"/>
            <a:ext cx="3014441" cy="46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b" anchorCtr="0" compatLnSpc="1">
            <a:noAutofit/>
          </a:bodyPr>
          <a:lstStyle/>
          <a:p>
            <a:pPr algn="r" defTabSz="81134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FA6343-DE7B-4363-A7A9-F330C28F5CBD}" type="slidenum">
              <a:pPr algn="r" defTabSz="81134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06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6225E-18E2-7466-969A-61B1F814E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44613" y="887413"/>
            <a:ext cx="4265612" cy="319881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153CD-3453-AEEB-A399-C878670C519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1076055" y="4396474"/>
            <a:ext cx="4807983" cy="35498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1">
            <a:extLst>
              <a:ext uri="{FF2B5EF4-FFF2-40B4-BE49-F238E27FC236}">
                <a16:creationId xmlns:a16="http://schemas.microsoft.com/office/drawing/2014/main" id="{ACBA4CE3-94A9-546F-D365-89540FE0622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3014441" cy="46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t" anchorCtr="0" compatLnSpc="1">
            <a:noAutofit/>
          </a:bodyPr>
          <a:lstStyle>
            <a:lvl1pPr marL="0" marR="0" lvl="0" indent="0" algn="l" defTabSz="81134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723763B-5A9E-4763-9296-01677D2B6F6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38931" y="1"/>
            <a:ext cx="3014441" cy="46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t" anchorCtr="0" compatLnSpc="1">
            <a:noAutofit/>
          </a:bodyPr>
          <a:lstStyle>
            <a:lvl1pPr marL="0" marR="0" lvl="0" indent="0" algn="r" defTabSz="81134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242F74D-12C9-46C6-BCB2-0EE317F30EB9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6" name="Slide Image Placeholder 3">
            <a:extLst>
              <a:ext uri="{FF2B5EF4-FFF2-40B4-BE49-F238E27FC236}">
                <a16:creationId xmlns:a16="http://schemas.microsoft.com/office/drawing/2014/main" id="{15E5333C-6E4A-7E16-7907-4C1DEA751B11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264779" y="1155279"/>
            <a:ext cx="4425278" cy="311869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7" name="Notes Placeholder 4">
            <a:extLst>
              <a:ext uri="{FF2B5EF4-FFF2-40B4-BE49-F238E27FC236}">
                <a16:creationId xmlns:a16="http://schemas.microsoft.com/office/drawing/2014/main" id="{9AD617CF-1655-A261-D190-2089EECACA6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95193" y="4446856"/>
            <a:ext cx="5564451" cy="3638711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33D8E9C-78CC-82D2-46E0-56DF2FF7EBD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777078"/>
            <a:ext cx="3014441" cy="46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b" anchorCtr="0" compatLnSpc="1">
            <a:noAutofit/>
          </a:bodyPr>
          <a:lstStyle>
            <a:lvl1pPr marL="0" marR="0" lvl="0" indent="0" algn="l" defTabSz="81134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85949A4-01F2-3865-32D8-D1F9B9A4BC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38931" y="8777078"/>
            <a:ext cx="3014441" cy="46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135" tIns="40567" rIns="81135" bIns="40567" anchor="b" anchorCtr="0" compatLnSpc="1">
            <a:noAutofit/>
          </a:bodyPr>
          <a:lstStyle>
            <a:lvl1pPr marL="0" marR="0" lvl="0" indent="0" algn="r" defTabSz="81134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C3C57D9-D238-454C-A783-3A63F094EE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400" b="0" i="0" u="none" strike="noStrike" kern="0" cap="none" spc="0" baseline="0">
        <a:solidFill>
          <a:srgbClr val="000000"/>
        </a:solidFill>
        <a:uFillTx/>
        <a:latin typeface="Thorndale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110A12-A87D-A2BB-F429-3E12048CA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FC195-423C-7A74-8963-C31395D8D9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8943C-55A3-7072-8A59-665D3E019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BBBBF-0BF4-C45F-0EFA-944C68A50C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BEECF-DD2C-FF71-61E1-08B45DF66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4DD32-F250-F2E8-CC8C-5FF823C8AE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0D7C3-96E9-AE95-3FB9-855CC6439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97E02-9CBB-ACE2-6590-EFEE934B0B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6D946-2A55-6E9E-8EAE-FD2C1A87E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28B53-502D-F7BA-A74D-FE14CB5AB7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6D499-04DC-6796-E603-FE854ED8F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6E859-1138-DDA3-C64D-25D556C1E4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9001A-858F-C7CA-E35C-DD4292E25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04F96-1F1E-47F4-C6A5-26B69B971A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2035F-1C84-7EA8-2594-595803FD6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E2FC9-B2F0-6AE1-714D-FE8AA2D62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652074-A2BC-4FBB-0293-867C82B70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9406D-5E44-E474-4C5B-40C31054A3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1B926-F9D6-70CE-A61C-F3BB65313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45AA2-90CC-3C51-6041-EE3A1F093B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6DB8B-F6F4-66A9-E886-3AC8B1715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4613" y="887413"/>
            <a:ext cx="4265612" cy="319881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EDCB3-AA59-A198-58F1-4EEC1440FD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6055" y="4396474"/>
            <a:ext cx="4807983" cy="369332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8FFF9173-B1FB-7369-E783-FC1594E2E914}"/>
              </a:ext>
            </a:extLst>
          </p:cNvPr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cxnSp>
          <p:nvCxnSpPr>
            <p:cNvPr id="3" name="Straight Connector 16">
              <a:extLst>
                <a:ext uri="{FF2B5EF4-FFF2-40B4-BE49-F238E27FC236}">
                  <a16:creationId xmlns:a16="http://schemas.microsoft.com/office/drawing/2014/main" id="{9D9FB6F2-45FC-FC71-EEFC-B7FDA0C5879D}"/>
                </a:ext>
              </a:extLst>
            </p:cNvPr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06DDD9C5-DFD8-4E4C-DBAC-470EA252C1D7}"/>
                </a:ext>
              </a:extLst>
            </p:cNvPr>
            <p:cNvCxnSpPr/>
            <p:nvPr/>
          </p:nvCxnSpPr>
          <p:spPr>
            <a:xfrm>
              <a:off x="7764097" y="0"/>
              <a:ext cx="1344076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A5F8959-B53F-BD37-89DE-A9D5D85EA415}"/>
                </a:ext>
              </a:extLst>
            </p:cNvPr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D9A4AED3-77F9-C58F-00A5-DC5D273D8A9A}"/>
                </a:ext>
              </a:extLst>
            </p:cNvPr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A2645A8A-AF0D-4D74-C0F6-9D9F4BCE166A}"/>
                </a:ext>
              </a:extLst>
            </p:cNvPr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17576200-29B6-2F62-135C-BF9213AFF59D}"/>
                </a:ext>
              </a:extLst>
            </p:cNvPr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209906A-F022-7988-B7E2-2B66A7AA30DC}"/>
                </a:ext>
              </a:extLst>
            </p:cNvPr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9359F61-2F85-9760-D2E5-2CEE38122765}"/>
                </a:ext>
              </a:extLst>
            </p:cNvPr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56FA89A5-9F1B-EF19-8BE6-3220618485BC}"/>
                </a:ext>
              </a:extLst>
            </p:cNvPr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26C4D483-3F38-C8BE-9E1E-AB615103F407}"/>
                </a:ext>
              </a:extLst>
            </p:cNvPr>
            <p:cNvSpPr/>
            <p:nvPr/>
          </p:nvSpPr>
          <p:spPr>
            <a:xfrm>
              <a:off x="-9336" y="-9336"/>
              <a:ext cx="952054" cy="628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+- f4 0 f2"/>
                <a:gd name="f10" fmla="+- f3 0 f2"/>
                <a:gd name="f11" fmla="*/ f10 1 863600"/>
                <a:gd name="f12" fmla="*/ f9 1 56980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BFDCD5F-D332-9AC6-9F17-E0AA31FCDF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6400" y="2650552"/>
            <a:ext cx="6423550" cy="1814745"/>
          </a:xfrm>
        </p:spPr>
        <p:txBody>
          <a:bodyPr anchor="b">
            <a:noAutofit/>
          </a:bodyPr>
          <a:lstStyle>
            <a:lvl1pPr algn="r">
              <a:defRPr sz="5952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DBC56B3-CED3-B0AC-02FD-D47E3F11A0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46400" y="4465298"/>
            <a:ext cx="6423550" cy="1209129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90305A7-1930-EAD4-684A-E40F677EA3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9539F5-4E7D-45EF-827E-EB5D096297A4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248DFA7-E925-F42B-98CA-6A434FC130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E70B5B-ABBD-64E9-812C-5DB85D7D81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F554EE-9D85-42F8-AA43-74A647DD47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08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4182-96DE-18AC-B0AD-7434E597A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3751838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9B4D8-75FC-7CB1-5DFC-5929189146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6665B-2D9D-60C1-7FBD-47C4236E83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D55914-7461-4ABB-9CFB-D3739D3BD3C4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2E7E1-7897-796B-9845-0501EDB2C8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A932-1FF3-21FD-9A83-8EE393C917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1573F-7A57-44A1-A0DE-DCA570AEDB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707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B76C-117F-8E4B-1F6A-633C1C78D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0251EA0-903B-45AF-C55C-A5B2574B71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856" y="4003828"/>
            <a:ext cx="5974954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B6C6D6-639C-17CB-2D23-3406EF1BD8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C0CC6F-1DA5-EF6B-6265-2A7B76E488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BDC355-E8FD-42E8-B0A4-99A7E653B105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8A0322-6B91-FFDD-BB66-1B8EBE1FC3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43139B-49B6-8166-3DDE-152C351CA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CDFCD1-4B5C-463A-B391-BA28694DA76B}" type="slidenum">
              <a:t>‹#›</a:t>
            </a:fld>
            <a:endParaRPr lang="en-US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B23D7083-623E-6E10-C890-D8D76989FE04}"/>
              </a:ext>
            </a:extLst>
          </p:cNvPr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7CD26450-1466-0FAB-5294-C240C8EBA0C6}"/>
              </a:ext>
            </a:extLst>
          </p:cNvPr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44780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D16D-CD7F-F1F7-B6DE-829F5E6EE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2129655"/>
            <a:ext cx="6997912" cy="2861011"/>
          </a:xfrm>
        </p:spPr>
        <p:txBody>
          <a:bodyPr anchor="b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90836-7089-4735-AA51-025A74A13D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95B42-89E3-8B86-2BD4-BFD67532D3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148C1-4CF2-448A-8C91-57CA0491DC6B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0363C-B356-AF19-26D7-437C9A45BA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98B8A-14DF-FFAD-E05F-5AF9B39631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E38A6D-AF68-41ED-97CF-5B6711680A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704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C9DE-06F2-05CC-6DD5-54A2C6802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DF73842-7A49-B344-7CCB-634BF26532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42D199-7EF3-8ED9-9D6E-CCCE0D0770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C1A31F-DCE5-3F94-AAC7-390FB9F7D9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C82B60-9F1E-4E37-8565-337A2598BEBA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0F7ED1-0D6C-AD99-3C48-F142F8BFFF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E21D7-34FD-1F87-33F1-A4CAE93F55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FF5E80-535E-436C-9BC5-1A3BCFFB3DE4}" type="slidenum">
              <a:t>‹#›</a:t>
            </a:fld>
            <a:endParaRPr lang="en-US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EDC6C31-94F6-19A9-B023-804D025433AF}"/>
              </a:ext>
            </a:extLst>
          </p:cNvPr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9451AE1D-09DE-9939-381C-9DD02239FE27}"/>
              </a:ext>
            </a:extLst>
          </p:cNvPr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72835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5CA8-B7C2-4F7D-97F4-F5C74B458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932" y="671974"/>
            <a:ext cx="6991026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63FB4C9-0219-0367-0732-FAF6C2FC07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90C2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CBC64E-3E4B-ABB2-473E-A43981CD4F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67DAC6-9495-E9EE-C855-98D0A3A7DA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5C15D-1539-47DF-BC11-5EAA354B6099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B427FF-A94A-C77E-5CD8-5F2171119A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B08BB1-3F78-04D9-6B47-EB6F70016D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3018CF-083A-4647-886C-6E476A55E5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38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C45E-61E2-22A4-58DC-5CFFA59840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9CCE3-3EE6-027D-331D-6AFEA761E6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4438-40BC-4E45-97C8-5F4F3BF7CB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1ACC6-0D91-4880-9947-649FF3206BAE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BE25C-3971-A438-4102-9CEAC8362D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0A1A-7A53-4218-0852-2CB306189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773BAB-ACAE-499D-8623-E5A4B4E433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328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8C213-B24E-8C0E-7E29-A9BDE0105A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89568" y="671974"/>
            <a:ext cx="1079074" cy="5788755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CA134-0FFD-D0D9-498C-7B6F9065EF8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2038" y="671974"/>
            <a:ext cx="5727152" cy="578875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A2A83-4375-3F78-4E0E-F1B3F2E9ED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144887-9923-45D4-9B51-7D5D7F68CF5C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9D1C8-7E35-2A23-E3DC-8FEC29FEE5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9223-0A98-FE82-2C86-F79826CEF2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E10BE0-EBB8-4A08-8943-18B76040BB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364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A8157-25CD-AB39-7DFD-D6A4D52518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34777-7E27-62A8-919C-FDAAE76FBAA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40AB-9970-0DEB-9993-0A943B1595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5747B8-273A-4B99-BF43-BBDA92C82396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B4AA1-9ED6-B312-0157-EBE558F89C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1C43-CA30-C2F6-ED0D-0E455B5490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3E328-1E69-43C2-93FB-61BCAED907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0694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84E3-81DA-AF72-906A-88801DF152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2977204"/>
            <a:ext cx="6997912" cy="2013463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56804-DD97-3D1F-0DA4-F55108EE3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4990676"/>
            <a:ext cx="6997912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EDB4-FECE-739D-3BDF-222A8F8190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C93A5-4363-480E-BEDD-BC073F4FD547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33B6-643A-957D-204B-50F28955E0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4BA12-FBB1-0492-46DD-17421812FF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FAD9CE-AAAD-4A87-8F17-99B6B89587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61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B901-A54C-5CFA-773C-5C692AC08F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28E4-856A-5AB4-2D65-5AD164C029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38" y="2381646"/>
            <a:ext cx="3404430" cy="42778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B0AAF-C528-83F7-68A8-413BBA0B1ED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265529" y="2381655"/>
            <a:ext cx="3404430" cy="42778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05710-AFA8-0E80-7FDA-CDBDDCF896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27541-5D12-437E-8B30-048A2FF565F2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64F5B-6567-7B2B-1830-E491393F8D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97540-F54C-7E18-FC10-44C79DADC9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531D44-0BCA-4B7E-AB4C-0C20D0901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58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42C7-CFDC-BD4A-EC6F-630A258471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EF813-E29E-2DF8-CA15-1ACFFF183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6BD81-F26C-E669-9DD2-D3E46CCC185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2038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5E6D2-143E-B318-DFC7-43941790423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262704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6A81A-621D-48C8-A279-D5CC71FBD7A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262704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3A89F-A65E-F606-8DD2-88B91BC7CB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64D30D-A1C5-4865-BBA8-FE18126903DB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DB963-2695-8118-2A79-5B4C5943E7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781A8-2189-5EBB-7A96-8D8DFAD08B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6011A-383C-459B-8131-F0D04784A1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842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8F39-E649-AE2D-0393-2C1AEE2151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045B2-FA0E-969F-A8C9-D2CF7321F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5D9453-4639-408E-8B37-481E1671D82B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B3CAD-1902-72EB-0CB3-EE489CD933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184EB-1BE5-6B8F-4F23-B0B4904D27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6C9CDF-14B4-48B7-92A0-0AD977FB5F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55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5ADF8-761F-BDAA-350D-79D1A628BC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DB8B4-D9A1-43B8-A791-464685D32157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C5D8E-433E-9DBE-26AA-2C5D249148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1E418-5DBE-9236-E0D4-F090E5BFF1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555969-767D-4002-9D30-F7CFA64EA8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3987"/>
      </p:ext>
    </p:extLst>
  </p:cSld>
  <p:clrMapOvr>
    <a:masterClrMapping/>
  </p:clrMapOvr>
  <p:transition spd="slow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9746-8A82-6CEA-12A9-B4D0E2D04E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1651936"/>
            <a:ext cx="3075977" cy="140927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8F3C-B923-E175-C06F-AE1E9D2FA2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37086" y="567613"/>
            <a:ext cx="3732873" cy="60918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142F2-6463-6250-8926-2159625023F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2038" y="3061200"/>
            <a:ext cx="3075977" cy="2848877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3934F-9AF6-9900-BA0F-DCDBF6CDD3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90F11-129A-4D24-AAA0-A799F0D4A99D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75A6A-3FEB-2D3C-5BEC-4249D8404B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4AC9D-01E4-CE11-D019-CD36A10EB7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75262-98D2-489A-AB19-D6D784C098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0580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05AA-13C6-4E47-B4A7-CDA0AFC34F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5291769"/>
            <a:ext cx="6997912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2DB66-D3F1-6410-511A-A9A340554C0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2038" y="671974"/>
            <a:ext cx="6997912" cy="4239194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1C9B2-7B8D-489E-2AFD-E95BE859F14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2038" y="5916497"/>
            <a:ext cx="6997912" cy="742986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A93BF-C468-2C3B-D6C7-705CA41919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9E0D84-C0ED-44C4-A338-A2EFBC8F63E5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FAC87-B4EE-5D9B-FEC2-B91FD0EEAE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73EE4-E812-B46D-EFAD-18E5A3D291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4ED169-E6DF-4888-8F3D-0C52183F4D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08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7A662780-7B58-40C6-571E-7C4E2F101492}"/>
              </a:ext>
            </a:extLst>
          </p:cNvPr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FDF8E1D1-926C-D3FE-B8AB-27A2E334A819}"/>
                </a:ext>
              </a:extLst>
            </p:cNvPr>
            <p:cNvSpPr/>
            <p:nvPr/>
          </p:nvSpPr>
          <p:spPr>
            <a:xfrm>
              <a:off x="-9336" y="4423812"/>
              <a:ext cx="504035" cy="3145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4" name="Straight Connector 7">
              <a:extLst>
                <a:ext uri="{FF2B5EF4-FFF2-40B4-BE49-F238E27FC236}">
                  <a16:creationId xmlns:a16="http://schemas.microsoft.com/office/drawing/2014/main" id="{275F15DE-3E3F-4A73-B19B-71D7A435A93E}"/>
                </a:ext>
              </a:extLst>
            </p:cNvPr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id="{404526FB-3D01-CCE8-03D7-D97929224BE8}"/>
                </a:ext>
              </a:extLst>
            </p:cNvPr>
            <p:cNvCxnSpPr/>
            <p:nvPr/>
          </p:nvCxnSpPr>
          <p:spPr>
            <a:xfrm>
              <a:off x="7764097" y="0"/>
              <a:ext cx="1344085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27273AB-2082-2C6A-C42E-40F8860AE621}"/>
                </a:ext>
              </a:extLst>
            </p:cNvPr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FB156B1-36BC-3746-64F3-F3D54C5CBC3B}"/>
                </a:ext>
              </a:extLst>
            </p:cNvPr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21980B4-D8EF-82F8-4CC5-B511C1C74CF0}"/>
                </a:ext>
              </a:extLst>
            </p:cNvPr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D85F3FA-F2A7-B767-905F-975BB5B63644}"/>
                </a:ext>
              </a:extLst>
            </p:cNvPr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0D96397-CB6F-8BCF-4806-49BE142B6682}"/>
                </a:ext>
              </a:extLst>
            </p:cNvPr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C9AA740A-F274-BCCA-8DD6-7377D5632953}"/>
                </a:ext>
              </a:extLst>
            </p:cNvPr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A6A40B1D-4035-0E5B-339B-CB140399E675}"/>
                </a:ext>
              </a:extLst>
            </p:cNvPr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2008CD7-2C23-3981-DE4D-B475D7F686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1455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C25B3E-D420-339A-F14E-F368C6E557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2381655"/>
            <a:ext cx="6997912" cy="4277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BB918C-5E28-7C64-5281-CF04F46022F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58925" y="6659483"/>
            <a:ext cx="75420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16B1CEEB-3711-4BFB-89F0-3BA3C6E07C1A}" type="datetime1">
              <a:rPr lang="en-US"/>
              <a:pPr lvl="0"/>
              <a:t>8/19/2024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3188B0-8AEF-7EAB-615A-743EBF009E8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2038" y="6659483"/>
            <a:ext cx="509650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B3F46BD-3783-46D6-E62C-0230C4BF56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4805" y="6659483"/>
            <a:ext cx="565144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92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D91D152A-2704-4E04-89CE-3C4F20024E3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fade/>
  </p:transition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968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77976" marR="0" lvl="0" indent="-377976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984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764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259933" marR="0" lvl="2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543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763895" marR="0" lvl="3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267867" marR="0" lvl="4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sbible.org/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eb-feat.biz/" TargetMode="External"/><Relationship Id="rId2" Type="http://schemas.openxmlformats.org/officeDocument/2006/relationships/hyperlink" Target="http://agapebiblecollege.u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raponuniversity.org/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s://www.vision.edu/web/" TargetMode="External"/><Relationship Id="rId4" Type="http://schemas.openxmlformats.org/officeDocument/2006/relationships/hyperlink" Target="http://www.bcuks.org/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promisechristianuniversity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msinadean@ao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laronniag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C05-87D4-D669-0277-519915839F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557" y="789273"/>
            <a:ext cx="8980377" cy="1384995"/>
          </a:xfrm>
        </p:spPr>
        <p:txBody>
          <a:bodyPr anchorCtr="1">
            <a:spAutoFit/>
          </a:bodyPr>
          <a:lstStyle/>
          <a:p>
            <a:pPr lvl="0" algn="ctr"/>
            <a:r>
              <a:rPr lang="en-US" sz="2800" dirty="0">
                <a:latin typeface="Times New Roman" pitchFamily="18"/>
                <a:cs typeface="Times New Roman" pitchFamily="18"/>
              </a:rPr>
              <a:t>WELCOME TO ORIENTATION</a:t>
            </a:r>
            <a:br>
              <a:rPr lang="en-US" sz="2800" dirty="0">
                <a:latin typeface="Times New Roman" pitchFamily="18"/>
                <a:cs typeface="Times New Roman" pitchFamily="18"/>
              </a:rPr>
            </a:br>
            <a:r>
              <a:rPr lang="en-US" sz="2800" b="1" dirty="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2024-2025</a:t>
            </a:r>
            <a:br>
              <a:rPr lang="en-US" sz="2800" dirty="0">
                <a:latin typeface="Times New Roman" pitchFamily="18"/>
                <a:cs typeface="Times New Roman" pitchFamily="18"/>
              </a:rPr>
            </a:br>
            <a:r>
              <a:rPr lang="en-US" sz="2800" dirty="0">
                <a:latin typeface="Times New Roman" pitchFamily="18"/>
                <a:cs typeface="Times New Roman" pitchFamily="18"/>
              </a:rPr>
              <a:t>CENTRAL TEXAS BIBLE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227DF-1807-3049-B84B-7FCCBEEC0D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3334" y="1481766"/>
            <a:ext cx="8640833" cy="8213533"/>
          </a:xfrm>
        </p:spPr>
        <p:txBody>
          <a:bodyPr anchor="ctr" anchorCtr="1">
            <a:spAutoFit/>
          </a:bodyPr>
          <a:lstStyle/>
          <a:p>
            <a:pPr lvl="0" algn="ctr"/>
            <a:endParaRPr lang="en-US" b="1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 algn="ctr">
              <a:buNone/>
            </a:pPr>
            <a:endParaRPr lang="en-US" b="1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  <a:p>
            <a:pPr marL="0" lvl="0" indent="0" algn="ctr">
              <a:buNone/>
            </a:pPr>
            <a:endParaRPr lang="en-US" b="1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  <a:p>
            <a:pPr marL="0" lvl="0" indent="0" algn="ctr">
              <a:buNone/>
            </a:pPr>
            <a:r>
              <a:rPr lang="en-US" sz="2000" b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PRESIDENT:</a:t>
            </a:r>
            <a:endParaRPr lang="en-US" sz="2000" b="1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 algn="ctr"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APOSTLE HENRY ANDRUS</a:t>
            </a:r>
          </a:p>
          <a:p>
            <a:pPr marL="0" lvl="0" indent="0" algn="ctr">
              <a:buNone/>
            </a:pPr>
            <a:r>
              <a:rPr lang="en-US" sz="2000" b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VICE-PRESIDENT:</a:t>
            </a:r>
          </a:p>
          <a:p>
            <a:pPr marL="0" lvl="0" indent="0" algn="ctr"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PASTOR BRENDA ANDRUS </a:t>
            </a:r>
          </a:p>
          <a:p>
            <a:pPr marL="0" lvl="0" indent="0" algn="ctr">
              <a:buNone/>
            </a:pPr>
            <a:r>
              <a:rPr lang="en-US" sz="20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DEAN OF STUDENTS:</a:t>
            </a:r>
            <a:r>
              <a:rPr lang="en-US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</a:p>
          <a:p>
            <a:pPr marL="0" lvl="0" indent="0" algn="ctr"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LARONNIA GRAY</a:t>
            </a:r>
          </a:p>
          <a:p>
            <a:pPr marL="0" lvl="0" indent="0" algn="ctr">
              <a:buNone/>
            </a:pPr>
            <a:r>
              <a:rPr lang="en-US" sz="20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REGISTRAR:</a:t>
            </a:r>
          </a:p>
          <a:p>
            <a:pPr marL="0" lvl="0" indent="0" algn="ctr"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DEBBIE BARLOW</a:t>
            </a:r>
          </a:p>
          <a:p>
            <a:pPr marL="0" lvl="0" indent="0" algn="ctr">
              <a:buNone/>
            </a:pPr>
            <a:r>
              <a:rPr lang="en-US" sz="20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BOARD MEMBERS:</a:t>
            </a:r>
          </a:p>
          <a:p>
            <a:pPr marL="0" lvl="0" indent="0" algn="ctr"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SANDRA LIMBRICK</a:t>
            </a:r>
          </a:p>
          <a:p>
            <a:pPr marL="0" lvl="0" indent="0" algn="ctr"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DR. CLEMENTINE KING</a:t>
            </a:r>
          </a:p>
          <a:p>
            <a:pPr marL="0" lvl="0" indent="0" algn="ctr">
              <a:buNone/>
            </a:pPr>
            <a:endParaRPr lang="en-US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ctr"/>
            <a:endParaRPr lang="en-US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ctr"/>
            <a:endParaRPr lang="en-US">
              <a:solidFill>
                <a:srgbClr val="000000"/>
              </a:solidFill>
            </a:endParaRPr>
          </a:p>
          <a:p>
            <a:pPr lvl="0" algn="ctr"/>
            <a:endParaRPr lang="en-US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en-US">
                <a:solidFill>
                  <a:srgbClr val="99284C"/>
                </a:solidFill>
              </a:rPr>
              <a:t> 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2EF2-08C9-168B-AB0D-87DB2F14B0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3000" b="1" dirty="0"/>
              <a:t>MASTER CLASS INSTRUCTOR</a:t>
            </a:r>
            <a:br>
              <a:rPr lang="en-US" sz="3000" b="1" dirty="0"/>
            </a:br>
            <a:r>
              <a:rPr lang="en-US" sz="2000" b="1" dirty="0"/>
              <a:t>CLASS COLOR: </a:t>
            </a:r>
            <a:r>
              <a:rPr lang="en-US" sz="2000" b="1" dirty="0">
                <a:solidFill>
                  <a:srgbClr val="4472C4"/>
                </a:solidFill>
              </a:rPr>
              <a:t>BLUE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E3C0-D404-B4BA-EC23-C0083D84940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50000"/>
              </a:lnSpc>
              <a:buNone/>
            </a:pPr>
            <a:endParaRPr lang="en-US" sz="2000" dirty="0"/>
          </a:p>
          <a:p>
            <a:pPr marL="0" lvl="0" indent="0">
              <a:lnSpc>
                <a:spcPct val="50000"/>
              </a:lnSpc>
              <a:buNone/>
            </a:pPr>
            <a:endParaRPr lang="en-US" sz="2000" dirty="0"/>
          </a:p>
          <a:p>
            <a:pPr marL="0" lvl="0" indent="0">
              <a:lnSpc>
                <a:spcPct val="50000"/>
              </a:lnSpc>
              <a:buNone/>
            </a:pPr>
            <a:endParaRPr lang="en-US" sz="2000" dirty="0"/>
          </a:p>
          <a:p>
            <a:pPr marL="0" lvl="0" indent="0">
              <a:lnSpc>
                <a:spcPct val="50000"/>
              </a:lnSpc>
              <a:buNone/>
            </a:pPr>
            <a:endParaRPr lang="en-US" sz="2000" dirty="0"/>
          </a:p>
          <a:p>
            <a:pPr marL="0" lvl="0" indent="0">
              <a:lnSpc>
                <a:spcPct val="50000"/>
              </a:lnSpc>
              <a:buNone/>
            </a:pPr>
            <a:endParaRPr lang="en-US" sz="2000" dirty="0"/>
          </a:p>
          <a:p>
            <a:pPr marL="0" lvl="0" indent="0">
              <a:lnSpc>
                <a:spcPct val="50000"/>
              </a:lnSpc>
              <a:buNone/>
            </a:pPr>
            <a:endParaRPr lang="en-US" sz="2000" dirty="0"/>
          </a:p>
          <a:p>
            <a:pPr marL="0" lvl="0" indent="0">
              <a:lnSpc>
                <a:spcPct val="5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dirty="0"/>
              <a:t>                               </a:t>
            </a:r>
            <a:r>
              <a:rPr lang="en-US" sz="2000" b="1" dirty="0"/>
              <a:t>DORCENIA SIMON 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dirty="0"/>
              <a:t>                                (409)293-1102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400" dirty="0"/>
              <a:t>                 </a:t>
            </a:r>
            <a:r>
              <a:rPr lang="en-US" sz="2400" b="1" u="sng" dirty="0">
                <a:solidFill>
                  <a:srgbClr val="2F5597"/>
                </a:solidFill>
              </a:rPr>
              <a:t>dorceniafrank@yahoo.com</a:t>
            </a:r>
          </a:p>
          <a:p>
            <a:pPr marL="0" lvl="0" indent="0" algn="ctr">
              <a:lnSpc>
                <a:spcPct val="50000"/>
              </a:lnSpc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5773E-4AD9-548A-870E-DD742A70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7311" y="2049997"/>
            <a:ext cx="1607365" cy="1822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693B-143A-EA0B-F9F9-4CD9CCB180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3000" b="1"/>
              <a:t>DOCTORATE CLASS INSTRUCTOR</a:t>
            </a:r>
            <a:br>
              <a:rPr lang="en-US" sz="3000" b="1"/>
            </a:br>
            <a:r>
              <a:rPr lang="en-US" sz="2000" b="1"/>
              <a:t>CLASS COLOR: </a:t>
            </a:r>
            <a:r>
              <a:rPr lang="en-US" sz="2000" b="1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1B045-16E6-BA12-10BA-16CAAB2254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38" y="2381655"/>
            <a:ext cx="6997912" cy="5178020"/>
          </a:xfrm>
        </p:spPr>
        <p:txBody>
          <a:bodyPr/>
          <a:lstStyle/>
          <a:p>
            <a:pPr marL="0" lvl="0" indent="0">
              <a:lnSpc>
                <a:spcPct val="50000"/>
              </a:lnSpc>
              <a:buNone/>
            </a:pPr>
            <a:endParaRPr lang="en-US" sz="1100" dirty="0"/>
          </a:p>
          <a:p>
            <a:pPr marL="0" lvl="0" indent="0">
              <a:lnSpc>
                <a:spcPct val="50000"/>
              </a:lnSpc>
              <a:buNone/>
            </a:pPr>
            <a:endParaRPr lang="en-US" sz="1100" dirty="0"/>
          </a:p>
          <a:p>
            <a:pPr marL="0" lvl="0" indent="0">
              <a:lnSpc>
                <a:spcPct val="50000"/>
              </a:lnSpc>
              <a:buNone/>
            </a:pPr>
            <a:endParaRPr lang="en-US" sz="1100" dirty="0"/>
          </a:p>
          <a:p>
            <a:pPr marL="0" lvl="0" indent="0">
              <a:lnSpc>
                <a:spcPct val="50000"/>
              </a:lnSpc>
              <a:buNone/>
            </a:pPr>
            <a:endParaRPr lang="en-US" sz="1100" dirty="0"/>
          </a:p>
          <a:p>
            <a:pPr marL="0" lvl="0" indent="0">
              <a:lnSpc>
                <a:spcPct val="50000"/>
              </a:lnSpc>
              <a:buNone/>
            </a:pPr>
            <a:endParaRPr lang="en-US" sz="1100" dirty="0"/>
          </a:p>
          <a:p>
            <a:pPr marL="0" lvl="0" indent="0">
              <a:lnSpc>
                <a:spcPct val="50000"/>
              </a:lnSpc>
              <a:buNone/>
            </a:pPr>
            <a:r>
              <a:rPr lang="en-US" sz="1100" dirty="0"/>
              <a:t>                                                        </a:t>
            </a:r>
            <a:r>
              <a:rPr lang="en-US" sz="1600" b="1" dirty="0"/>
              <a:t>DEBBIE BARLOW 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1600" b="1" dirty="0"/>
              <a:t>                                         REGISTRAR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1600" dirty="0"/>
              <a:t>                                       (409)594-3335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1600" dirty="0"/>
              <a:t>                            </a:t>
            </a:r>
            <a:r>
              <a:rPr lang="en-US" sz="1600" b="1" u="sng" dirty="0">
                <a:solidFill>
                  <a:srgbClr val="4472C4"/>
                </a:solidFill>
              </a:rPr>
              <a:t>debbiebarlow945@yahoo.com</a:t>
            </a:r>
            <a:endParaRPr lang="en-US" sz="16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F39C7-1087-4953-4F2A-0DD3EBDE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60238" y="1503214"/>
            <a:ext cx="1714620" cy="1831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946A92F-94EB-DBE6-A675-D7DF7BF8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5536" y="4612914"/>
            <a:ext cx="1569322" cy="14767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629CD-F323-F76F-DC36-1033D57E2E52}"/>
              </a:ext>
            </a:extLst>
          </p:cNvPr>
          <p:cNvSpPr txBox="1"/>
          <p:nvPr/>
        </p:nvSpPr>
        <p:spPr>
          <a:xfrm>
            <a:off x="2410675" y="6227424"/>
            <a:ext cx="5060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40000"/>
              </a:lnSpc>
              <a:buNone/>
            </a:pPr>
            <a:r>
              <a:rPr lang="en-US" sz="1800" b="1" dirty="0"/>
              <a:t>                LOLA SIMMONS </a:t>
            </a:r>
            <a:endParaRPr lang="en-US" b="1" dirty="0"/>
          </a:p>
          <a:p>
            <a:pPr marL="0" lvl="0" indent="0">
              <a:lnSpc>
                <a:spcPct val="40000"/>
              </a:lnSpc>
              <a:buNone/>
            </a:pPr>
            <a:endParaRPr lang="en-US" sz="1800" b="1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1800" dirty="0"/>
              <a:t>                   (409)594-5205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b="1" dirty="0">
                <a:solidFill>
                  <a:srgbClr val="4472C4"/>
                </a:solidFill>
              </a:rPr>
              <a:t>                 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b="1" dirty="0">
                <a:solidFill>
                  <a:srgbClr val="4472C4"/>
                </a:solidFill>
              </a:rPr>
              <a:t>    </a:t>
            </a:r>
            <a:r>
              <a:rPr lang="en-US" sz="2000" b="1" u="sng" dirty="0">
                <a:solidFill>
                  <a:srgbClr val="4472C4"/>
                </a:solidFill>
              </a:rPr>
              <a:t>is_54jetbrown@yahoo.com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lfilling Customer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4B6C-CEA6-0CEA-BD99-07EC924E12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513" y="860422"/>
            <a:ext cx="7323484" cy="702945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OUR MISSION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12FF7-D3B3-94F0-2A47-B5087925EF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7120" y="2134511"/>
            <a:ext cx="7036271" cy="3734354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en-US" sz="2000" i="1">
                <a:latin typeface="Times New Roman" pitchFamily="18"/>
                <a:cs typeface="Times New Roman" pitchFamily="18"/>
              </a:rPr>
              <a:t>TO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MOBILIZE</a:t>
            </a:r>
            <a:r>
              <a:rPr lang="en-US" sz="2000" i="1">
                <a:latin typeface="Times New Roman" pitchFamily="18"/>
                <a:cs typeface="Times New Roman" pitchFamily="18"/>
              </a:rPr>
              <a:t>, TO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TEACH</a:t>
            </a:r>
            <a:r>
              <a:rPr lang="en-US" sz="2000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000" i="1">
                <a:latin typeface="Times New Roman" pitchFamily="18"/>
                <a:cs typeface="Times New Roman" pitchFamily="18"/>
              </a:rPr>
              <a:t>, AND TO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TRAIN</a:t>
            </a:r>
            <a:r>
              <a:rPr lang="en-US" sz="2000" i="1">
                <a:latin typeface="Times New Roman" pitchFamily="18"/>
                <a:cs typeface="Times New Roman" pitchFamily="18"/>
              </a:rPr>
              <a:t>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DISCIPLES </a:t>
            </a:r>
            <a:r>
              <a:rPr lang="en-US" sz="2000" i="1">
                <a:latin typeface="Times New Roman" pitchFamily="18"/>
                <a:cs typeface="Times New Roman" pitchFamily="18"/>
              </a:rPr>
              <a:t> THE UNADULTERATED WORD OF GOD TO RIGHTLY DIVIDE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THE WORD  OF TRUTH</a:t>
            </a:r>
            <a:r>
              <a:rPr lang="en-US" sz="2000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000" i="1">
                <a:latin typeface="Times New Roman" pitchFamily="18"/>
                <a:cs typeface="Times New Roman" pitchFamily="18"/>
              </a:rPr>
              <a:t>TO GO</a:t>
            </a:r>
            <a:r>
              <a:rPr lang="en-US" sz="2000" b="1" i="1">
                <a:latin typeface="Times New Roman" pitchFamily="18"/>
                <a:cs typeface="Times New Roman" pitchFamily="18"/>
              </a:rPr>
              <a:t> </a:t>
            </a:r>
            <a:r>
              <a:rPr lang="en-US" sz="2000" i="1">
                <a:latin typeface="Times New Roman" pitchFamily="18"/>
                <a:cs typeface="Times New Roman" pitchFamily="18"/>
              </a:rPr>
              <a:t>ABROAD</a:t>
            </a:r>
            <a:r>
              <a:rPr lang="en-US" sz="2000" b="1" i="1">
                <a:latin typeface="Times New Roman" pitchFamily="18"/>
                <a:cs typeface="Times New Roman" pitchFamily="18"/>
              </a:rPr>
              <a:t> </a:t>
            </a:r>
            <a:r>
              <a:rPr lang="en-US" sz="2000" i="1">
                <a:latin typeface="Times New Roman" pitchFamily="18"/>
                <a:cs typeface="Times New Roman" pitchFamily="18"/>
              </a:rPr>
              <a:t>INTO ALL THE WORLD AS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WITNESSES</a:t>
            </a:r>
            <a:r>
              <a:rPr lang="en-US" sz="2000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.</a:t>
            </a:r>
          </a:p>
          <a:p>
            <a:pPr marL="0" lvl="0" indent="0">
              <a:buNone/>
            </a:pPr>
            <a:endParaRPr lang="en-US" sz="2000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en-US" sz="2000" i="1">
                <a:latin typeface="Times New Roman" pitchFamily="18"/>
                <a:cs typeface="Times New Roman" pitchFamily="18"/>
              </a:rPr>
              <a:t>                                  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MATT 28:19</a:t>
            </a:r>
          </a:p>
          <a:p>
            <a:pPr marL="0" lvl="0" indent="0">
              <a:buNone/>
            </a:pPr>
            <a:r>
              <a:rPr lang="en-US" sz="2000" i="1">
                <a:latin typeface="Times New Roman" pitchFamily="18"/>
                <a:cs typeface="Times New Roman" pitchFamily="18"/>
              </a:rPr>
              <a:t>GO YE THEREFORE, AND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TEACH ALL NATIONS</a:t>
            </a:r>
            <a:r>
              <a:rPr lang="en-US" sz="2000" i="1">
                <a:latin typeface="Times New Roman" pitchFamily="18"/>
                <a:cs typeface="Times New Roman" pitchFamily="18"/>
              </a:rPr>
              <a:t>, BAPTIZING THEM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IN THE NAME </a:t>
            </a:r>
            <a:r>
              <a:rPr lang="en-US" sz="2000" i="1">
                <a:latin typeface="Times New Roman" pitchFamily="18"/>
                <a:cs typeface="Times New Roman" pitchFamily="18"/>
              </a:rPr>
              <a:t>OF THE FATHER, AND OF THE SON, AND OF THE HOLY GHOST</a:t>
            </a:r>
            <a:r>
              <a:rPr lang="en-US" sz="2000">
                <a:latin typeface="Times New Roman" pitchFamily="18"/>
                <a:cs typeface="Times New Roman" pitchFamily="18"/>
              </a:rPr>
              <a:t>.</a:t>
            </a:r>
          </a:p>
          <a:p>
            <a:pPr lvl="0"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n-US" sz="200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A135-234E-522E-81E7-86274493DA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011" y="1463040"/>
            <a:ext cx="7679926" cy="702945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DOCTRINAL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3BAD9-E089-EB9F-21E9-35730D86AA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2863224"/>
            <a:ext cx="7602925" cy="1454755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en-US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 TIM 2:15</a:t>
            </a:r>
          </a:p>
          <a:p>
            <a:pPr lvl="0" algn="ctr"/>
            <a:r>
              <a:rPr lang="en-US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STUDY TO SHEW THYSELF APPROVED UNTO GOD, A WORKMAN THAT NEEDETH NOT TO BE ASHAMED, RIGHTLY DIVING THE WORD OF TRUTH</a:t>
            </a:r>
            <a:r>
              <a:rPr lang="en-US" sz="2000">
                <a:solidFill>
                  <a:srgbClr val="99284C"/>
                </a:solidFill>
                <a:latin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EC8B4F-A7A4-E6A7-8E00-C0AE8DF3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1515" cy="7705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D433-91C9-5774-5303-B9366F3F43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3225" y="1028672"/>
            <a:ext cx="8420096" cy="702945"/>
          </a:xfrm>
        </p:spPr>
        <p:txBody>
          <a:bodyPr>
            <a:spAutoFit/>
          </a:bodyPr>
          <a:lstStyle/>
          <a:p>
            <a:pPr marL="215999" lvl="0" indent="-359999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CLASS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1BFF6-4A11-DBE7-9916-628EE39CD7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3225" y="2542918"/>
            <a:ext cx="9358728" cy="5016755"/>
          </a:xfrm>
        </p:spPr>
        <p:txBody>
          <a:bodyPr>
            <a:spAutoFit/>
          </a:bodyPr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   STRATEGIES FOR SPIRITUAL HARVEST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   FOUNDATIONS OF FAITH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CLASS#3  KINDOM LIVING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CLASS#4  SPIRITUAL STRATEGIES: A MANUAL OF SPIRITUAL WELFARE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CLASS#5   MINISTRY OF THE HOLY SPIRIT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CLASS#6   KNOWING GOD'S VOICE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CLASS#7   CLASS#7  CREATIVE BIBLE STUDY METHODS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CLASS#8  BASIC BIBLE SURVEY 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CLASS#9  DEVELOPING A BIBICAL WORLD VIEW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CLASS#10  TEACHING TACTICS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CLASS#11  MULTIPLICATION METHODOLOGIES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CLASS#12   POWER PRINCIPLES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 sz="18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22F6-D182-9BDE-6AA9-68FC99B5AB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6488" y="740097"/>
            <a:ext cx="6607170" cy="702945"/>
          </a:xfrm>
        </p:spPr>
        <p:txBody>
          <a:bodyPr>
            <a:spAutoFit/>
          </a:bodyPr>
          <a:lstStyle/>
          <a:p>
            <a:pPr marL="215999" lvl="0" indent="-359999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CLASS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30754-584F-FD2B-51C3-A9A4786CFD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6488" y="1443042"/>
            <a:ext cx="8974141" cy="5819671"/>
          </a:xfrm>
        </p:spPr>
        <p:txBody>
          <a:bodyPr>
            <a:spAutoFit/>
          </a:bodyPr>
          <a:lstStyle/>
          <a:p>
            <a:pPr lvl="0"/>
            <a:endParaRPr lang="en-US"/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CLASS#13  BIBLICAL MANAGEMENT PRINCIPLES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CLASS#14 PRINCIPLES OF ENVIRONMENTAL ANALYSIS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CLASS#15 MANAGEMENT BY OBJECTIVES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CLASS#16 MOBILZATION METHODOLOGIES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CLASS#17 LEAVEN-LIKE EVANGELISM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CLASS#18 BATTLE FOR THE BODY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CLASS#19 INTERCESSORY PRAYER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CLASS#20 DAVID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CLASS#21 BIBLICAL PROPHECY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CLASS#22 BIBLICAL THEOLOGY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CLASS#23 BIBLICAL MEDITATION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CLASS#24 DIVINE PROVISION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CLASS#25 DIVINE DWELLING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 sz="16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B89B-8290-C1E7-EA2C-17A3157D81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900181"/>
            <a:ext cx="6997912" cy="1455935"/>
          </a:xfrm>
        </p:spPr>
        <p:txBody>
          <a:bodyPr/>
          <a:lstStyle/>
          <a:p>
            <a:pPr lvl="0"/>
            <a:r>
              <a:rPr lang="en-US">
                <a:solidFill>
                  <a:srgbClr val="44546A"/>
                </a:solidFill>
                <a:latin typeface="Times New Roman" pitchFamily="18"/>
                <a:cs typeface="Times New Roman" pitchFamily="18"/>
              </a:rPr>
              <a:t>CLASS CURRICULUM</a:t>
            </a:r>
            <a:endParaRPr lang="en-US">
              <a:solidFill>
                <a:srgbClr val="44546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425C7-8AE1-4F50-DA78-5F1C5FA6BE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38" y="1984915"/>
            <a:ext cx="6997912" cy="4674577"/>
          </a:xfrm>
        </p:spPr>
        <p:txBody>
          <a:bodyPr/>
          <a:lstStyle/>
          <a:p>
            <a:pPr lvl="0"/>
            <a:r>
              <a:rPr lang="en-US" sz="1600"/>
              <a:t>CLASS#26 DIVINE DIVISION</a:t>
            </a:r>
          </a:p>
          <a:p>
            <a:pPr lvl="0"/>
            <a:r>
              <a:rPr lang="en-US" sz="1600"/>
              <a:t>CLASS#27 DIVINE DESTINY DEVOTIONAL</a:t>
            </a:r>
          </a:p>
          <a:p>
            <a:pPr lvl="0"/>
            <a:r>
              <a:rPr lang="en-US" sz="1600"/>
              <a:t>CLASS#28 ANGELS OF GOD</a:t>
            </a:r>
          </a:p>
          <a:p>
            <a:pPr lvl="0"/>
            <a:r>
              <a:rPr lang="en-US" sz="1600"/>
              <a:t>CLASS#29 WOMEN</a:t>
            </a:r>
          </a:p>
          <a:p>
            <a:pPr lvl="0"/>
            <a:r>
              <a:rPr lang="en-US" sz="1600"/>
              <a:t>CLASS#30 JAIL AND PRISON MINISTRY</a:t>
            </a:r>
          </a:p>
          <a:p>
            <a:pPr lvl="0"/>
            <a:r>
              <a:rPr lang="en-US" sz="1600"/>
              <a:t>CLASS#31 WHAT TO DO—CONFRONTING CRISIS</a:t>
            </a:r>
          </a:p>
          <a:p>
            <a:pPr lvl="0"/>
            <a:r>
              <a:rPr lang="en-US" sz="1600"/>
              <a:t>CLASS#32 COVENANT OF ABRAHAM</a:t>
            </a:r>
          </a:p>
          <a:p>
            <a:pPr lvl="0"/>
            <a:r>
              <a:rPr lang="en-US" sz="1600"/>
              <a:t>CLASS 601 GREEK &amp; HEBREW WORDS</a:t>
            </a:r>
          </a:p>
          <a:p>
            <a:pPr lvl="0"/>
            <a:r>
              <a:rPr lang="en-US" sz="1600"/>
              <a:t>CLASS 602 ALTAR COUNSELORS</a:t>
            </a:r>
          </a:p>
          <a:p>
            <a:pPr lvl="0"/>
            <a:r>
              <a:rPr lang="en-US" sz="1600"/>
              <a:t>CLASS 603 DOCTRINE &amp; THEOLOGY</a:t>
            </a:r>
          </a:p>
          <a:p>
            <a:pPr lvl="0"/>
            <a:r>
              <a:rPr lang="en-US" sz="1600"/>
              <a:t>CLASS 604 VOCABULARY</a:t>
            </a:r>
          </a:p>
          <a:p>
            <a:pPr lvl="0"/>
            <a:r>
              <a:rPr lang="en-US" sz="1600"/>
              <a:t>CLASS 605 ADVANCE STUDY VARIOUS LESSONS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1B1D-6230-6EC6-3186-DF13E53DB6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000" y="925720"/>
            <a:ext cx="6997912" cy="1455935"/>
          </a:xfrm>
        </p:spPr>
        <p:txBody>
          <a:bodyPr/>
          <a:lstStyle/>
          <a:p>
            <a:pPr lvl="0"/>
            <a:r>
              <a:rPr lang="en-US">
                <a:solidFill>
                  <a:srgbClr val="44546A"/>
                </a:solidFill>
              </a:rPr>
              <a:t>BOOKS: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FABE-FC86-48D6-36E3-8EA5C7C523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MAKING OF A PREACHER</a:t>
            </a:r>
          </a:p>
          <a:p>
            <a:pPr lvl="0"/>
            <a:r>
              <a:rPr lang="en-US"/>
              <a:t>BITTER WATERS</a:t>
            </a:r>
          </a:p>
          <a:p>
            <a:pPr lvl="0"/>
            <a:r>
              <a:rPr lang="en-US"/>
              <a:t>PSALMS 23</a:t>
            </a:r>
          </a:p>
          <a:p>
            <a:pPr lvl="0"/>
            <a:r>
              <a:rPr lang="en-US"/>
              <a:t>PRISONER OF THE LORD</a:t>
            </a:r>
          </a:p>
          <a:p>
            <a:pPr lvl="0"/>
            <a:r>
              <a:rPr lang="en-US"/>
              <a:t>THE KING HAS ONE MORE MOVE</a:t>
            </a:r>
          </a:p>
          <a:p>
            <a:pPr lvl="0"/>
            <a:r>
              <a:rPr lang="en-US"/>
              <a:t>SHUTTERING THE SHACKLES OF SHAME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8979-2964-79EA-133A-5FC8CE8A1A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9155" y="931682"/>
            <a:ext cx="7309503" cy="702945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BIBLICAL DEGREE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1668-C0B2-5673-FCF0-8E9D4BB5B4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87573" y="1838328"/>
            <a:ext cx="7893045" cy="6179899"/>
          </a:xfrm>
        </p:spPr>
        <p:txBody>
          <a:bodyPr>
            <a:spAutoFit/>
          </a:bodyPr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b="1" u="sng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ATTAIN ASSOCIATE DEGREE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ONE YEAR TERM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10 CLASS (60 CREDITS)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1 BOOK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b="1" u="sng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ATTAIN A BACHELOR DEGREE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TWO YEAR TERM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10 CLASS (60 CREDITS)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2 BOOKS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800" b="1" u="sng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ATTAIN A MASTERS DEGREE</a:t>
            </a:r>
          </a:p>
          <a:p>
            <a:pPr marL="440978" lvl="1" indent="0">
              <a:buNone/>
            </a:pPr>
            <a:r>
              <a:rPr lang="en-US" sz="2000">
                <a:latin typeface="Times New Roman" pitchFamily="18"/>
                <a:cs typeface="Times New Roman" pitchFamily="18"/>
              </a:rPr>
              <a:t>THREE YEAR TERM</a:t>
            </a:r>
          </a:p>
          <a:p>
            <a:pPr marL="440978" lvl="1" indent="0">
              <a:buNone/>
            </a:pPr>
            <a:r>
              <a:rPr lang="en-US" sz="2000">
                <a:latin typeface="Times New Roman" pitchFamily="18"/>
                <a:cs typeface="Times New Roman" pitchFamily="18"/>
              </a:rPr>
              <a:t>10 CLASS (60 CREDITS)</a:t>
            </a:r>
          </a:p>
          <a:p>
            <a:pPr marL="440978" lvl="1" indent="0">
              <a:buNone/>
            </a:pPr>
            <a:r>
              <a:rPr lang="en-US" sz="2000">
                <a:latin typeface="Times New Roman" pitchFamily="18"/>
                <a:cs typeface="Times New Roman" pitchFamily="18"/>
              </a:rPr>
              <a:t>2 BOOKS</a:t>
            </a:r>
          </a:p>
          <a:p>
            <a:pPr lvl="0"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n-US"/>
          </a:p>
          <a:p>
            <a:pPr lvl="0"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ng-term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A83F-BCF0-C8CD-13FE-9B179F159A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78020" y="505782"/>
            <a:ext cx="8905871" cy="646334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 sz="360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C3BF7-5F60-1B7B-F233-EF2EDC5AEE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21827" y="1600200"/>
            <a:ext cx="8701082" cy="5730873"/>
          </a:xfrm>
        </p:spPr>
        <p:txBody>
          <a:bodyPr/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WELCOME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INTRODUCTION/SCHOOL INFORMATION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SCHOOL ACCREDITATION CERTIFICATE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AFFILIATED BIBLE COLLEGES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STAFF MEMBERS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 INSTRUCTORS/ CLASS COLORS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OUR MISSION STATEMENT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DOCTRINAL STATEMENT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CURRICULUM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COURSE FEES/MATERIALS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 SCHEDULES/TIMES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FINANCIAL AGREEMENTS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RULES AND REGULATIONS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9CB9822-98E6-8DB7-002B-4F37DDE144F5}"/>
              </a:ext>
            </a:extLst>
          </p:cNvPr>
          <p:cNvSpPr txBox="1"/>
          <p:nvPr/>
        </p:nvSpPr>
        <p:spPr>
          <a:xfrm>
            <a:off x="1246912" y="135084"/>
            <a:ext cx="6346246" cy="70305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 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QUALIFICATIONS TO ATTAIN DOCTORATE DEGREE 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BIBLICAL STUDIES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To attain a Doctorate Degree in Biblical Studies student, have a Master’s degree ( See Administration Department)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Student must have completed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5 courses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TWO Book Report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(5 pages including cover page)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Student must complete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25-page Thesis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Student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MUST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take all test and turn in all class assignments.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Student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MUST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take the courses below:</a:t>
            </a:r>
          </a:p>
          <a:p>
            <a:pPr marL="45720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 </a:t>
            </a:r>
          </a:p>
          <a:p>
            <a:pPr marL="45720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 DOCTORATE COURSES</a:t>
            </a:r>
          </a:p>
          <a:p>
            <a:pPr marL="285750" marR="0" lvl="0" indent="-28575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 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601 Greek and Hebrew Words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602 Altar Counselors 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603 Doctrine &amp; Theology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604 Vocabulary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605 Advance Study(Different Lessons)</a:t>
            </a:r>
          </a:p>
          <a:p>
            <a:pPr marL="51435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 </a:t>
            </a: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BOOKS: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Bitter Waters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Names of God 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THESIS: HEBREW VERSES CHRISTAINITY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45720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25 Page Thesis in lines of Biblical Theology (Bible)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40A17AF-FD26-87F0-134E-D8B328E5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69876" cy="75596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nk 2">
            <a:extLst>
              <a:ext uri="{FF2B5EF4-FFF2-40B4-BE49-F238E27FC236}">
                <a16:creationId xmlns:a16="http://schemas.microsoft.com/office/drawing/2014/main" id="{50D9D308-59F8-DC1B-5CB3-BC946BAA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42" y="3281104"/>
            <a:ext cx="2065318" cy="2077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nk 3">
            <a:extLst>
              <a:ext uri="{FF2B5EF4-FFF2-40B4-BE49-F238E27FC236}">
                <a16:creationId xmlns:a16="http://schemas.microsoft.com/office/drawing/2014/main" id="{26BD1E35-4590-9AD5-A2D5-1DECEE47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768" y="3188585"/>
            <a:ext cx="2000524" cy="2674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nk 4">
            <a:extLst>
              <a:ext uri="{FF2B5EF4-FFF2-40B4-BE49-F238E27FC236}">
                <a16:creationId xmlns:a16="http://schemas.microsoft.com/office/drawing/2014/main" id="{2E7DA09B-FAD0-30E4-6987-95F91D280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128" y="3200464"/>
            <a:ext cx="1806122" cy="1047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nk 5">
            <a:extLst>
              <a:ext uri="{FF2B5EF4-FFF2-40B4-BE49-F238E27FC236}">
                <a16:creationId xmlns:a16="http://schemas.microsoft.com/office/drawing/2014/main" id="{313CB7B0-A464-F1B0-4DED-C3AF27C46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049" y="3147904"/>
            <a:ext cx="1708922" cy="2199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nk 7">
            <a:extLst>
              <a:ext uri="{FF2B5EF4-FFF2-40B4-BE49-F238E27FC236}">
                <a16:creationId xmlns:a16="http://schemas.microsoft.com/office/drawing/2014/main" id="{C1F38B02-0486-A337-9A68-DDA859FEF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726" y="3324666"/>
            <a:ext cx="74157" cy="3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nk 8">
            <a:extLst>
              <a:ext uri="{FF2B5EF4-FFF2-40B4-BE49-F238E27FC236}">
                <a16:creationId xmlns:a16="http://schemas.microsoft.com/office/drawing/2014/main" id="{B260AB2C-B6A5-EB2A-376D-B95B45967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6607" y="3366427"/>
            <a:ext cx="261362" cy="41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nk 9">
            <a:extLst>
              <a:ext uri="{FF2B5EF4-FFF2-40B4-BE49-F238E27FC236}">
                <a16:creationId xmlns:a16="http://schemas.microsoft.com/office/drawing/2014/main" id="{96ADE0B1-0631-4AAE-946B-AE0023D35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9008" y="3231425"/>
            <a:ext cx="227877" cy="86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B34-BD11-900D-414B-66511CF343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011" y="835020"/>
            <a:ext cx="7741383" cy="702945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 sz="400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CERTIFICATES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F81F-A1CC-9564-9E02-8EE1EDA6AE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262" y="1799923"/>
            <a:ext cx="10253880" cy="4160236"/>
          </a:xfrm>
        </p:spPr>
        <p:txBody>
          <a:bodyPr>
            <a:spAutoFit/>
          </a:bodyPr>
          <a:lstStyle/>
          <a:p>
            <a:pPr lvl="0"/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STUDENTS CAN OBTAIN CERTIFICATES</a:t>
            </a:r>
          </a:p>
          <a:p>
            <a:pPr lvl="0"/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WITH 5 CREDIT CLASSES</a:t>
            </a:r>
          </a:p>
          <a:p>
            <a:pPr lvl="0"/>
            <a:endParaRPr lang="en-US" sz="18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buSzPct val="100000"/>
              <a:buFont typeface="Arial" pitchFamily="34"/>
              <a:buChar char="•"/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WE OFFER THEOLOGY CLASSES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EXTRA CREDIT COURSES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REFRESHER COURSES</a:t>
            </a:r>
          </a:p>
          <a:p>
            <a:pPr lvl="0"/>
            <a:endParaRPr lang="en-US" sz="18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/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FOR MORE INFORMATION, PLEASE CONTACT THE ADMINISTRATION DEPARTMENT</a:t>
            </a:r>
          </a:p>
          <a:p>
            <a:pPr lvl="0"/>
            <a:endParaRPr lang="en-US" sz="1800"/>
          </a:p>
          <a:p>
            <a:pPr lvl="0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905A8C-E672-5BB9-EA6E-D927101A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5" y="155868"/>
            <a:ext cx="9859133" cy="75596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nk 2">
            <a:extLst>
              <a:ext uri="{FF2B5EF4-FFF2-40B4-BE49-F238E27FC236}">
                <a16:creationId xmlns:a16="http://schemas.microsoft.com/office/drawing/2014/main" id="{51718418-3366-8ABB-4A1A-9EACEBD7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527" y="3551986"/>
            <a:ext cx="1771201" cy="615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nk 3">
            <a:extLst>
              <a:ext uri="{FF2B5EF4-FFF2-40B4-BE49-F238E27FC236}">
                <a16:creationId xmlns:a16="http://schemas.microsoft.com/office/drawing/2014/main" id="{5EBC8F6A-A216-2135-5365-4E9D449F9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441" y="3468465"/>
            <a:ext cx="1816921" cy="44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nk 4">
            <a:extLst>
              <a:ext uri="{FF2B5EF4-FFF2-40B4-BE49-F238E27FC236}">
                <a16:creationId xmlns:a16="http://schemas.microsoft.com/office/drawing/2014/main" id="{BA4A8D22-D43E-A227-F164-BC9833346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766" y="3509869"/>
            <a:ext cx="1662836" cy="341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nk 5">
            <a:extLst>
              <a:ext uri="{FF2B5EF4-FFF2-40B4-BE49-F238E27FC236}">
                <a16:creationId xmlns:a16="http://schemas.microsoft.com/office/drawing/2014/main" id="{F35310B1-09E2-A2DC-19B6-227E231D6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968" y="3397544"/>
            <a:ext cx="2186997" cy="395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nk 6">
            <a:extLst>
              <a:ext uri="{FF2B5EF4-FFF2-40B4-BE49-F238E27FC236}">
                <a16:creationId xmlns:a16="http://schemas.microsoft.com/office/drawing/2014/main" id="{E53B32F9-F2F7-61C7-A2B1-73CC085A2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87" y="2036387"/>
            <a:ext cx="356" cy="3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nk 7">
            <a:extLst>
              <a:ext uri="{FF2B5EF4-FFF2-40B4-BE49-F238E27FC236}">
                <a16:creationId xmlns:a16="http://schemas.microsoft.com/office/drawing/2014/main" id="{664E53DC-0110-23C1-963D-EAFAEF900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7566" y="3437513"/>
            <a:ext cx="3241804" cy="249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nk 8">
            <a:extLst>
              <a:ext uri="{FF2B5EF4-FFF2-40B4-BE49-F238E27FC236}">
                <a16:creationId xmlns:a16="http://schemas.microsoft.com/office/drawing/2014/main" id="{598DFAAF-DBAE-7B32-D019-DED64167F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489" y="3697787"/>
            <a:ext cx="276843" cy="327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nk 9">
            <a:extLst>
              <a:ext uri="{FF2B5EF4-FFF2-40B4-BE49-F238E27FC236}">
                <a16:creationId xmlns:a16="http://schemas.microsoft.com/office/drawing/2014/main" id="{F88FC627-06C8-2D40-568B-FB68F37C4C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124" y="3688790"/>
            <a:ext cx="159480" cy="738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nk 10">
            <a:extLst>
              <a:ext uri="{FF2B5EF4-FFF2-40B4-BE49-F238E27FC236}">
                <a16:creationId xmlns:a16="http://schemas.microsoft.com/office/drawing/2014/main" id="{E2B80884-95D6-5607-7B24-3ECE39B7A3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3882" y="3406908"/>
            <a:ext cx="1958763" cy="126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nk 11">
            <a:extLst>
              <a:ext uri="{FF2B5EF4-FFF2-40B4-BE49-F238E27FC236}">
                <a16:creationId xmlns:a16="http://schemas.microsoft.com/office/drawing/2014/main" id="{F3C94844-F90D-A2DF-94DF-A479453436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8407" y="3439305"/>
            <a:ext cx="166320" cy="341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nk 12">
            <a:extLst>
              <a:ext uri="{FF2B5EF4-FFF2-40B4-BE49-F238E27FC236}">
                <a16:creationId xmlns:a16="http://schemas.microsoft.com/office/drawing/2014/main" id="{8009B1F2-D539-D74C-4E41-D441BF0B2D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3282" y="3695273"/>
            <a:ext cx="91083" cy="3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nk 13">
            <a:extLst>
              <a:ext uri="{FF2B5EF4-FFF2-40B4-BE49-F238E27FC236}">
                <a16:creationId xmlns:a16="http://schemas.microsoft.com/office/drawing/2014/main" id="{6971E747-3F61-C7FB-8EF9-6892DE8A09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4625" y="3431670"/>
            <a:ext cx="1966316" cy="2721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engths and Advan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DF0-D61A-5BE2-BC1A-1DC57772E4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2723" y="808521"/>
            <a:ext cx="6614714" cy="2534799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COURSE FEES </a:t>
            </a:r>
            <a:b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</a:br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&amp; </a:t>
            </a:r>
            <a:b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</a:br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MATERIALS</a:t>
            </a:r>
            <a:br>
              <a:rPr lang="en-US">
                <a:latin typeface="Times New Roman" pitchFamily="18"/>
                <a:cs typeface="Times New Roman" pitchFamily="18"/>
              </a:rPr>
            </a:br>
            <a:endParaRPr lang="en-US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96B84-F6E6-349D-8D8C-7B1A35543B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03158" y="2069433"/>
            <a:ext cx="6169191" cy="3968907"/>
          </a:xfrm>
        </p:spPr>
        <p:txBody>
          <a:bodyPr>
            <a:spAutoFit/>
          </a:bodyPr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 dirty="0">
              <a:latin typeface="Times New Roman" pitchFamily="18"/>
              <a:cs typeface="Times New Roman" pitchFamily="18"/>
            </a:endParaRP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 dirty="0">
              <a:latin typeface="Times New Roman" pitchFamily="18"/>
              <a:cs typeface="Times New Roman" pitchFamily="18"/>
            </a:endParaRP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 dirty="0">
              <a:latin typeface="Times New Roman" pitchFamily="18"/>
              <a:cs typeface="Times New Roman" pitchFamily="18"/>
            </a:endParaRP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 FEE $700 (INCLUDES CAP &amp; GOWN)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NEED KJV BIBLE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PEN &amp; PAPER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ACCESS TO COMPUTER OR DEVICE</a:t>
            </a:r>
          </a:p>
          <a:p>
            <a:pPr lvl="0">
              <a:buClr>
                <a:srgbClr val="99284C"/>
              </a:buClr>
              <a:buSzPct val="75000"/>
            </a:pPr>
            <a:endParaRPr lang="en-US" dirty="0"/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xt Steps of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B7FE-8E77-8645-59B6-0F6D19B28F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6746" y="1140723"/>
            <a:ext cx="7046558" cy="702945"/>
          </a:xfrm>
        </p:spPr>
        <p:txBody>
          <a:bodyPr>
            <a:spAutoFit/>
          </a:bodyPr>
          <a:lstStyle/>
          <a:p>
            <a:pPr marL="215999" lvl="0" indent="-359999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CLASS SCHEDULES/TIMES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B66AD-5B69-A64A-0C29-A6879218FB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0472" y="2551111"/>
            <a:ext cx="8820146" cy="4475165"/>
          </a:xfrm>
        </p:spPr>
        <p:txBody>
          <a:bodyPr/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FIRST CLASS BEGIN AUGUST 27, 2024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REGISTRATION HAS BEGUN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CLASSES WILL BE  ON EVERY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TUESDAY &amp; THURSDAY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6:30 P.M. UNTIL 8:30 P.M.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***PLEASE REPORT ALL TARDIES AND ABSENCES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TO YOUR INSTRUCTOR(S) PROMPTLY!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buClr>
                <a:srgbClr val="99284C"/>
              </a:buClr>
              <a:buSzPct val="75000"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3488-9191-A99A-B68E-19568D5A0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641" y="962524"/>
            <a:ext cx="8166899" cy="1771046"/>
          </a:xfrm>
        </p:spPr>
        <p:txBody>
          <a:bodyPr/>
          <a:lstStyle/>
          <a:p>
            <a:pPr lvl="0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FINANCIAL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9D8E5-5684-32DA-A1AD-7275E5AE88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6140" y="1911928"/>
            <a:ext cx="8349779" cy="4914900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PLEASE NOTE THAT </a:t>
            </a:r>
            <a:r>
              <a:rPr lang="en-US" sz="2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ANY AND ALL MONIES 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ARE DUE AS  AGREED AND MUST BE PAID ACCORDINGLY. 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MONTHLY INSTALLMENTS ARE </a:t>
            </a:r>
            <a:r>
              <a:rPr lang="en-US" sz="2200" b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DUE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 ON (OR) BEFORE THE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200" b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     15</a:t>
            </a:r>
            <a:r>
              <a:rPr lang="en-US" sz="2200" b="1" baseline="3000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 OF EACH MONTH!   </a:t>
            </a:r>
            <a:r>
              <a:rPr lang="en-US" sz="22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CASHAPP: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$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CTBCJasper</a:t>
            </a:r>
            <a:endParaRPr lang="en-US" sz="2200" b="1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sz="2200" b="1" dirty="0">
                <a:solidFill>
                  <a:srgbClr val="00B050"/>
                </a:solidFill>
                <a:latin typeface="Times New Roman" pitchFamily="18"/>
                <a:cs typeface="Times New Roman" pitchFamily="18"/>
              </a:rPr>
              <a:t>      </a:t>
            </a:r>
            <a:r>
              <a:rPr lang="en-US" sz="22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MONTHLY: $50.00 QUARTERLY: $150.00 ANNUAL: $700     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IF YOU HAVE ANY QUESTIONS OR CONCERNS, PLEASE CONTACT OUR ADMINISTRATION DEPARTMENT.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200" dirty="0">
                <a:latin typeface="Times New Roman" pitchFamily="18"/>
                <a:cs typeface="Times New Roman" pitchFamily="18"/>
              </a:rPr>
              <a:t>          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 </a:t>
            </a:r>
            <a:r>
              <a:rPr lang="en-US" sz="2200" dirty="0" err="1">
                <a:latin typeface="Times New Roman" pitchFamily="18"/>
                <a:cs typeface="Times New Roman" pitchFamily="18"/>
              </a:rPr>
              <a:t>LaRonnia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 Gray  (409)594-4176 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 Debbie Barlow  (409)594-3335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Apostle Henry Andrus (337)375-2897</a:t>
            </a:r>
          </a:p>
          <a:p>
            <a:pPr lvl="0">
              <a:lnSpc>
                <a:spcPct val="70000"/>
              </a:lnSpc>
            </a:pPr>
            <a:endParaRPr lang="en-US" sz="2200" dirty="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THANK YOU</a:t>
            </a:r>
            <a:r>
              <a:rPr lang="en-US" sz="2200" dirty="0"/>
              <a:t>!!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31BE-ABCA-AE99-772A-58A17D0E3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0911" y="951241"/>
            <a:ext cx="7755785" cy="983437"/>
          </a:xfrm>
        </p:spPr>
        <p:txBody>
          <a:bodyPr/>
          <a:lstStyle/>
          <a:p>
            <a:pPr lvl="0"/>
            <a:r>
              <a:rPr lang="en-US" sz="400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RULES AND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7B16-C417-1F43-56C6-8E74751F26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0489" y="1934678"/>
            <a:ext cx="8846207" cy="417736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ALL STUDENT ARE REQUIRED TO ATTEND CLASS EACH DAY</a:t>
            </a:r>
          </a:p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STUDENTS ARE REQUIRED TO SHOW THEIR FACE DURING ZOOM CLASSES/ UNLESS APPROVED BY INSTRUCTOR</a:t>
            </a:r>
          </a:p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Roboto" pitchFamily="2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PLEASE NOTIFY YOUR INSTRUCTOR IF YOU'RE GOING TO BE LATE   OR ABSENT FROM CLASS.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</a:t>
            </a:r>
            <a:r>
              <a:rPr lang="en-US" sz="1800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THERE IS A 10% GRADE PENALTY FOR ALL UNEXCUSED ABSENT</a:t>
            </a:r>
            <a:r>
              <a:rPr lang="en-US" sz="18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(S)</a:t>
            </a:r>
          </a:p>
          <a:p>
            <a:pPr lvl="0">
              <a:lnSpc>
                <a:spcPct val="90000"/>
              </a:lnSpc>
            </a:pPr>
            <a:r>
              <a:rPr lang="en-US" sz="1800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STUDENTS ARE RESPONSIBLE FOR ALL LESSON &amp; ASSIGNMENTS THAT ARE DUE. THERE IS A 10% GRADE PENALTY FOR ALL LATE ASSIGNMENTS.</a:t>
            </a:r>
          </a:p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PLEASE CONTACT THE ADMINISTRATION DEPARTMENT IF YOU NEED FURTHER QUESTIONS/ASSISTANCE.</a:t>
            </a:r>
          </a:p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THANK YOU, GOD BLESS,!</a:t>
            </a:r>
          </a:p>
          <a:p>
            <a:pPr lvl="0">
              <a:lnSpc>
                <a:spcPct val="90000"/>
              </a:lnSpc>
            </a:pPr>
            <a:endParaRPr lang="en-US" sz="1800"/>
          </a:p>
          <a:p>
            <a:pPr lvl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991F-6B70-C573-11F7-9C9FF3BDC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196" y="126196"/>
            <a:ext cx="6723912" cy="788203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en-US" sz="2800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A SPECIAL WELCOME </a:t>
            </a:r>
            <a:br>
              <a:rPr lang="en-US" sz="2800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</a:br>
            <a:r>
              <a:rPr lang="en-US" sz="2800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CENTRAL TEXAS BIBLE COLLEGE</a:t>
            </a:r>
            <a:r>
              <a:rPr lang="en-US" sz="23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PRESIDENT  </a:t>
            </a:r>
            <a:r>
              <a:rPr lang="en-US" sz="23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                 </a:t>
            </a:r>
            <a:r>
              <a:rPr lang="en-US" sz="18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VICE-PRESIDENT</a:t>
            </a:r>
            <a:br>
              <a:rPr lang="en-US" sz="260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</a:br>
            <a:r>
              <a:rPr lang="en-US" sz="260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 </a:t>
            </a:r>
            <a:endParaRPr lang="en-US" sz="1800" u="sng">
              <a:solidFill>
                <a:srgbClr val="000000"/>
              </a:solidFill>
              <a:latin typeface="Aharoni" pitchFamily="2"/>
              <a:cs typeface="Aharoni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76F6-40ED-8556-F494-6779157EEF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8206" y="3779836"/>
            <a:ext cx="6997912" cy="4514209"/>
          </a:xfrm>
        </p:spPr>
        <p:txBody>
          <a:bodyPr/>
          <a:lstStyle/>
          <a:p>
            <a:pPr marL="0" lvl="0" indent="0">
              <a:buNone/>
            </a:pPr>
            <a:r>
              <a:rPr lang="en-US" sz="1800">
                <a:latin typeface="Times New Roman" pitchFamily="18"/>
                <a:cs typeface="Times New Roman" pitchFamily="18"/>
              </a:rPr>
              <a:t>WELCOME TO </a:t>
            </a:r>
            <a:r>
              <a:rPr lang="en-US" sz="18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CENTRAL TEXAS BIBLE COLLEGE </a:t>
            </a:r>
            <a:r>
              <a:rPr lang="en-US" sz="1800">
                <a:latin typeface="Times New Roman" pitchFamily="18"/>
                <a:cs typeface="Times New Roman" pitchFamily="18"/>
              </a:rPr>
              <a:t>WE ARE HONORED TO HAVE EACH AND EVERY ONE OF YOU.</a:t>
            </a:r>
          </a:p>
          <a:p>
            <a:pPr marL="0" lvl="0" indent="0">
              <a:buNone/>
            </a:pPr>
            <a:r>
              <a:rPr lang="en-US" sz="1800">
                <a:latin typeface="Times New Roman" pitchFamily="18"/>
                <a:cs typeface="Times New Roman" pitchFamily="18"/>
              </a:rPr>
              <a:t>THANKS FOR CHOOSING TO EXPLORE </a:t>
            </a:r>
            <a:r>
              <a:rPr lang="en-US" sz="18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CENTRAL TEXAS BIBLE COLLEGE </a:t>
            </a:r>
            <a:r>
              <a:rPr lang="en-US" sz="1800">
                <a:latin typeface="Times New Roman" pitchFamily="18"/>
                <a:cs typeface="Times New Roman" pitchFamily="18"/>
              </a:rPr>
              <a:t>WE STRIVE TO HELP EMPOWER YOU WITH THE WORD OF GOD BY TEACHING YOU THE BASIC PRINCIPLE AND KNOWLEDGE OF THE WORD OF GOD. </a:t>
            </a:r>
          </a:p>
          <a:p>
            <a:pPr marL="0" lvl="0" indent="0">
              <a:buNone/>
            </a:pPr>
            <a:r>
              <a:rPr lang="en-US" sz="1800">
                <a:latin typeface="Times New Roman" pitchFamily="18"/>
                <a:cs typeface="Times New Roman" pitchFamily="18"/>
              </a:rPr>
              <a:t>OUR FACULTY MEMBERS’ ACADEMIC AND MINISTRY EXPERIENCES ENHANCE THEIR ABIBITY TO TEACH THE UNADULTRATED WORD OF GOD WITH WISDOM AND POWER BY THE HOLY SPIRIT; WHICH ENHANCE THEIR ABILITY TO TEACH WITH EXPERTISE AND MENTOR WITH UNDERSTANDING</a:t>
            </a:r>
            <a:r>
              <a:rPr lang="en-US">
                <a:latin typeface="Times New Roman" pitchFamily="18"/>
                <a:cs typeface="Times New Roman" pitchFamily="18"/>
              </a:rPr>
              <a:t>.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5AE853-0B47-7F68-6C7B-779F13B2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619" y="1517583"/>
            <a:ext cx="1732824" cy="1874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2CDFD-05B7-0243-B682-196BDFD6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1320" y="1441268"/>
            <a:ext cx="1732824" cy="1915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EF093A72-6AC8-4A32-1F38-88F22CB5AF41}"/>
              </a:ext>
            </a:extLst>
          </p:cNvPr>
          <p:cNvSpPr txBox="1"/>
          <p:nvPr/>
        </p:nvSpPr>
        <p:spPr>
          <a:xfrm>
            <a:off x="1292257" y="3410501"/>
            <a:ext cx="27949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Apostle Henry W. Andrus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FA2E2AD-8107-00AE-4244-47C9AB97E156}"/>
              </a:ext>
            </a:extLst>
          </p:cNvPr>
          <p:cNvSpPr txBox="1"/>
          <p:nvPr/>
        </p:nvSpPr>
        <p:spPr>
          <a:xfrm>
            <a:off x="4331732" y="3410501"/>
            <a:ext cx="27199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Pastor Brenda D. Andrus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ustomer W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B6FD-F25A-832C-31D6-76B6AB85C0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939" y="506815"/>
            <a:ext cx="7298594" cy="1924181"/>
          </a:xfrm>
        </p:spPr>
        <p:txBody>
          <a:bodyPr anchorCtr="1">
            <a:spAutoFit/>
          </a:bodyPr>
          <a:lstStyle/>
          <a:p>
            <a:pPr marL="215999" lvl="0" indent="-359999" algn="ctr"/>
            <a:br>
              <a:rPr lang="en-US"/>
            </a:br>
            <a:r>
              <a:rPr lang="en-US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INTRODUCTION</a:t>
            </a:r>
            <a:b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</a:br>
            <a:endParaRPr lang="en-US">
              <a:solidFill>
                <a:srgbClr val="20386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E66D-EA43-45DE-9B9B-E00ECC40E4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7939" y="2018583"/>
            <a:ext cx="9522689" cy="3522506"/>
          </a:xfrm>
        </p:spPr>
        <p:txBody>
          <a:bodyPr>
            <a:spAutoFit/>
          </a:bodyPr>
          <a:lstStyle/>
          <a:p>
            <a:pPr lvl="0"/>
            <a:endParaRPr lang="en-US"/>
          </a:p>
          <a:p>
            <a:pPr marL="0" lvl="0" indent="0">
              <a:buNone/>
            </a:pPr>
            <a:r>
              <a:rPr lang="en-US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CENTRAL TEXAS BIBLE COLLEGE </a:t>
            </a:r>
            <a:r>
              <a:rPr lang="en-US">
                <a:latin typeface="Times New Roman" pitchFamily="18"/>
                <a:cs typeface="Times New Roman" pitchFamily="18"/>
              </a:rPr>
              <a:t>WAS ESTABLISHED IN 2013.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THE PRESIDENT IS </a:t>
            </a:r>
            <a:r>
              <a:rPr lang="en-US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APOSTLE HENRY W. ANDRUS 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LOCALLY OWNED AND OPERATED IN JASPER, TEXAS.</a:t>
            </a:r>
          </a:p>
          <a:p>
            <a:pPr marL="0" lvl="0" indent="0">
              <a:buNone/>
            </a:pPr>
            <a:endParaRPr lang="en-US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569 EAST GIBSON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JASPER, TX 75951 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(337)375-2897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584460-5A4A-60D3-DFA2-ABFD4360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4" y="1796704"/>
            <a:ext cx="7200900" cy="53824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6C8633-531B-E1FE-FACB-BC1705F76F18}"/>
              </a:ext>
            </a:extLst>
          </p:cNvPr>
          <p:cNvSpPr txBox="1"/>
          <p:nvPr/>
        </p:nvSpPr>
        <p:spPr>
          <a:xfrm>
            <a:off x="504684" y="1174171"/>
            <a:ext cx="7200900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>
                <a:solidFill>
                  <a:srgbClr val="70AD47"/>
                </a:solidFill>
                <a:uFillTx/>
                <a:latin typeface="Calibri"/>
              </a:rPr>
              <a:t>CENTRAL TEXAS BIBLE COLLEGE ACCREDITATION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7556FC-3AE5-2C66-B469-E5D6BA8C44B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2044" y="747924"/>
            <a:ext cx="9438464" cy="6811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1941337-778F-962D-D376-19A057EEE342}"/>
              </a:ext>
            </a:extLst>
          </p:cNvPr>
          <p:cNvSpPr txBox="1"/>
          <p:nvPr/>
        </p:nvSpPr>
        <p:spPr>
          <a:xfrm>
            <a:off x="2518477" y="3503935"/>
            <a:ext cx="506794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pic>
        <p:nvPicPr>
          <p:cNvPr id="4" name="Picture 8">
            <a:hlinkClick r:id="rId2"/>
            <a:extLst>
              <a:ext uri="{FF2B5EF4-FFF2-40B4-BE49-F238E27FC236}">
                <a16:creationId xmlns:a16="http://schemas.microsoft.com/office/drawing/2014/main" id="{5AADADE6-41A1-9E87-C019-F2CAA944B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654" y="811639"/>
            <a:ext cx="3208026" cy="1601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>
            <a:hlinkClick r:id="rId4"/>
            <a:extLst>
              <a:ext uri="{FF2B5EF4-FFF2-40B4-BE49-F238E27FC236}">
                <a16:creationId xmlns:a16="http://schemas.microsoft.com/office/drawing/2014/main" id="{C25CAE05-0586-9FDF-F6B9-AD707B84D3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20243" y="761567"/>
            <a:ext cx="2993379" cy="1574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>
            <a:hlinkClick r:id="rId6"/>
            <a:extLst>
              <a:ext uri="{FF2B5EF4-FFF2-40B4-BE49-F238E27FC236}">
                <a16:creationId xmlns:a16="http://schemas.microsoft.com/office/drawing/2014/main" id="{FB0F1A5F-17EA-F674-0DD3-9BB7184FFA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0120" y="5451223"/>
            <a:ext cx="2848173" cy="1422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1">
            <a:hlinkClick r:id="rId8"/>
            <a:extLst>
              <a:ext uri="{FF2B5EF4-FFF2-40B4-BE49-F238E27FC236}">
                <a16:creationId xmlns:a16="http://schemas.microsoft.com/office/drawing/2014/main" id="{998B46F4-F9E7-F0AE-C606-F5BECA34EC3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96992" y="4566970"/>
            <a:ext cx="2686635" cy="1422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>
            <a:hlinkClick r:id="rId10"/>
            <a:extLst>
              <a:ext uri="{FF2B5EF4-FFF2-40B4-BE49-F238E27FC236}">
                <a16:creationId xmlns:a16="http://schemas.microsoft.com/office/drawing/2014/main" id="{05190DA9-C1D1-B44A-4C51-D01764A882F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762335" y="5451223"/>
            <a:ext cx="2471604" cy="1422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3">
            <a:hlinkClick r:id="rId12"/>
            <a:extLst>
              <a:ext uri="{FF2B5EF4-FFF2-40B4-BE49-F238E27FC236}">
                <a16:creationId xmlns:a16="http://schemas.microsoft.com/office/drawing/2014/main" id="{EA4B4565-7B0D-E710-BB40-A57A578566B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78200" y="2742761"/>
            <a:ext cx="2952561" cy="15240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4">
            <a:hlinkClick r:id="rId14"/>
            <a:extLst>
              <a:ext uri="{FF2B5EF4-FFF2-40B4-BE49-F238E27FC236}">
                <a16:creationId xmlns:a16="http://schemas.microsoft.com/office/drawing/2014/main" id="{0AA9A2AE-9DD7-B0BD-43C5-56F58918D5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744297" y="2844241"/>
            <a:ext cx="2576943" cy="14225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E75A7A-1649-DB78-5E0E-5021F89170CA}"/>
              </a:ext>
            </a:extLst>
          </p:cNvPr>
          <p:cNvSpPr txBox="1"/>
          <p:nvPr/>
        </p:nvSpPr>
        <p:spPr>
          <a:xfrm>
            <a:off x="3543299" y="1221848"/>
            <a:ext cx="257694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badi" pitchFamily="34"/>
              </a:rPr>
              <a:t>HARVESTIME INTERNATIONAL NETWORK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45C42-D814-A36E-5B31-88F4D10541A7}"/>
              </a:ext>
            </a:extLst>
          </p:cNvPr>
          <p:cNvSpPr txBox="1"/>
          <p:nvPr/>
        </p:nvSpPr>
        <p:spPr>
          <a:xfrm>
            <a:off x="1621377" y="181151"/>
            <a:ext cx="599555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203864"/>
                </a:solidFill>
                <a:uFillTx/>
                <a:latin typeface="Calibri"/>
              </a:rPr>
              <a:t>AFFILIATED BIBLE COLLEGES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8E85-34E2-C246-4750-B3D9B3A8F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98759" y="852595"/>
            <a:ext cx="8809832" cy="1272277"/>
          </a:xfrm>
        </p:spPr>
        <p:txBody>
          <a:bodyPr anchorCtr="1"/>
          <a:lstStyle/>
          <a:p>
            <a:pPr lvl="0" algn="ctr"/>
            <a:r>
              <a:rPr lang="en-US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STAFF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94F-B9DF-5D8E-9881-85EDCEE08F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5151" y="2156054"/>
            <a:ext cx="8345692" cy="474441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PREDSIDENT: APOSTLE HENRY ANDRUS (337)375-2897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EMAIL: </a:t>
            </a:r>
            <a:r>
              <a:rPr lang="en-US" u="sng">
                <a:solidFill>
                  <a:srgbClr val="4472C4"/>
                </a:solidFill>
                <a:latin typeface="Times New Roman" pitchFamily="18"/>
                <a:cs typeface="Times New Roman" pitchFamily="18"/>
              </a:rPr>
              <a:t>bishophopj@gmail.com 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VICE-PRESIDENT: PASTOR BRENDA ANDRUS (337)396-4009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EMAIL: </a:t>
            </a:r>
            <a:r>
              <a:rPr lang="en-US" u="sng">
                <a:solidFill>
                  <a:srgbClr val="4472C4"/>
                </a:solidFill>
                <a:latin typeface="Times New Roman" pitchFamily="18"/>
                <a:cs typeface="Times New Roman" pitchFamily="18"/>
              </a:rPr>
              <a:t>pinkoneboy@yahoo.com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b="1">
                <a:latin typeface="Times New Roman" pitchFamily="18"/>
                <a:cs typeface="Times New Roman" pitchFamily="18"/>
              </a:rPr>
              <a:t>      INSTRUCTORS: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DORCENIA SIMON (409)293-1102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LARONNIA GRAY (409)594-4176	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JENNIFER LINCOLN (409)202-1189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DEBBIE BARLOW (409)594-3335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LOLA SIMMONS (409)594-5205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INA MARTIN (409)550-0926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BB3C-BBA2-1610-88BD-5AE6CF63E5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3000"/>
              <a:t>ASSOCIATE CLASS INSTRUCTORS</a:t>
            </a:r>
            <a:br>
              <a:rPr lang="en-US" sz="3000"/>
            </a:br>
            <a:r>
              <a:rPr lang="en-US" sz="2000"/>
              <a:t>CLASS COLOR: </a:t>
            </a:r>
            <a:r>
              <a:rPr lang="en-US" sz="2000">
                <a:solidFill>
                  <a:srgbClr val="00B050"/>
                </a:solidFill>
              </a:rPr>
              <a:t>GRASS GREEN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318A-FE4E-9284-9A19-1C739C46FF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1967" y="2127909"/>
            <a:ext cx="6203097" cy="5167118"/>
          </a:xfrm>
        </p:spPr>
        <p:txBody>
          <a:bodyPr/>
          <a:lstStyle/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1700" dirty="0"/>
              <a:t>                                   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1700" b="1" dirty="0"/>
          </a:p>
          <a:p>
            <a:pPr marL="0" lvl="0" indent="0">
              <a:lnSpc>
                <a:spcPct val="40000"/>
              </a:lnSpc>
              <a:buNone/>
            </a:pPr>
            <a:endParaRPr lang="en-US" sz="1700" b="1" dirty="0"/>
          </a:p>
          <a:p>
            <a:pPr marL="0" lvl="0" indent="0">
              <a:lnSpc>
                <a:spcPct val="40000"/>
              </a:lnSpc>
              <a:buNone/>
            </a:pPr>
            <a:endParaRPr lang="en-US" sz="1700" b="1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1700" b="1" dirty="0"/>
              <a:t>                                    INA MARTIN 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700" dirty="0"/>
              <a:t>                                   (409)550-0926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b="1" dirty="0"/>
              <a:t>                         </a:t>
            </a:r>
            <a:r>
              <a:rPr lang="en-US" sz="1900" b="1" u="sng" dirty="0">
                <a:solidFill>
                  <a:srgbClr val="4472C4"/>
                </a:solidFill>
                <a:hlinkClick r:id="rId2"/>
              </a:rPr>
              <a:t>msinadean@aol.com</a:t>
            </a: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b="1" u="sng" dirty="0">
                <a:solidFill>
                  <a:srgbClr val="4472C4"/>
                </a:solidFill>
              </a:rPr>
              <a:t>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b="1" u="sng" dirty="0">
                <a:solidFill>
                  <a:srgbClr val="4472C4"/>
                </a:solidFill>
              </a:rPr>
              <a:t>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lvl="0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79476-49FF-A291-100E-9185611BE2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73685" y="2382711"/>
            <a:ext cx="1966627" cy="18484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B3A0-5189-3132-8988-16E9378702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410730"/>
            <a:ext cx="6997912" cy="1147910"/>
          </a:xfrm>
        </p:spPr>
        <p:txBody>
          <a:bodyPr anchorCtr="1"/>
          <a:lstStyle/>
          <a:p>
            <a:pPr lvl="0" algn="ctr"/>
            <a:r>
              <a:rPr lang="en-US" sz="3600" dirty="0"/>
              <a:t> </a:t>
            </a:r>
            <a:r>
              <a:rPr lang="en-US" sz="3000" b="1" dirty="0"/>
              <a:t>BACHELOR CLASS INSTRUCTORS</a:t>
            </a:r>
            <a:br>
              <a:rPr lang="en-US" sz="2800" b="1" dirty="0"/>
            </a:br>
            <a:r>
              <a:rPr lang="en-US" sz="2800" b="1" dirty="0"/>
              <a:t>  </a:t>
            </a:r>
            <a:r>
              <a:rPr lang="en-US" sz="2000" b="1" dirty="0"/>
              <a:t>CLASS COLOR: </a:t>
            </a:r>
            <a:r>
              <a:rPr lang="en-US" sz="2000" b="1" dirty="0">
                <a:solidFill>
                  <a:srgbClr val="FFC000"/>
                </a:solidFill>
              </a:rPr>
              <a:t>GOLD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D10E6-2CA5-AC41-EBDD-268A370F41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38" y="1473634"/>
            <a:ext cx="6997912" cy="608907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40000"/>
              </a:lnSpc>
              <a:buNone/>
            </a:pPr>
            <a:endParaRPr lang="en-US" sz="2800" b="1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2800" b="1" dirty="0"/>
              <a:t>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800" b="1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b="1" dirty="0"/>
              <a:t>   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000" b="1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b="1" dirty="0"/>
              <a:t>                          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000" b="1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b="1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1800" b="1" dirty="0"/>
              <a:t>                                        </a:t>
            </a:r>
            <a:r>
              <a:rPr lang="en-US" sz="1900" b="1" dirty="0"/>
              <a:t>LARONNIA GRAY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dirty="0"/>
              <a:t>                                        Dean of Students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dirty="0"/>
              <a:t>                                         (409)594-4176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b="1" dirty="0">
                <a:solidFill>
                  <a:srgbClr val="2F5597"/>
                </a:solidFill>
              </a:rPr>
              <a:t>                                 </a:t>
            </a:r>
            <a:r>
              <a:rPr lang="en-US" sz="1900" b="1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laronniag</a:t>
            </a:r>
            <a:r>
              <a:rPr lang="en-US" sz="19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sz="1900" b="1" dirty="0">
                <a:solidFill>
                  <a:schemeClr val="accent1"/>
                </a:solidFill>
              </a:rPr>
              <a:t> 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dirty="0"/>
              <a:t>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50000"/>
              </a:lnSpc>
              <a:buNone/>
            </a:pPr>
            <a:r>
              <a:rPr lang="en-US" sz="2000" b="1" dirty="0"/>
              <a:t>                                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2000" b="1" dirty="0"/>
              <a:t>                                  </a:t>
            </a:r>
            <a:r>
              <a:rPr lang="en-US" sz="1800" b="1" dirty="0"/>
              <a:t>JENNIFER LINCOLN 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1800" dirty="0"/>
              <a:t>                                           (409)202-1189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1800" dirty="0"/>
              <a:t>                             </a:t>
            </a:r>
            <a:r>
              <a:rPr lang="en-US" sz="1900" b="1" u="sng" dirty="0">
                <a:solidFill>
                  <a:schemeClr val="accent1"/>
                </a:solidFill>
              </a:rPr>
              <a:t>lastdaywarning@gmail.com</a:t>
            </a:r>
            <a:endParaRPr lang="en-US" sz="1900" b="1" dirty="0">
              <a:solidFill>
                <a:schemeClr val="accent1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endParaRPr lang="en-US" sz="1800" dirty="0"/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dirty="0"/>
              <a:t>           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000" dirty="0"/>
          </a:p>
          <a:p>
            <a:pPr lvl="0"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6854E0-B26D-DDA7-E384-37FDA32BAD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87072" y="1473634"/>
            <a:ext cx="1567844" cy="14031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F2330-6EDA-D206-FB13-28FAB7F46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2938" y="4098323"/>
            <a:ext cx="1471977" cy="15113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2772</TotalTime>
  <Words>1234</Words>
  <Application>Microsoft Office PowerPoint</Application>
  <PresentationFormat>Custom</PresentationFormat>
  <Paragraphs>277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Abadi</vt:lpstr>
      <vt:lpstr>Aharoni</vt:lpstr>
      <vt:lpstr>Arial</vt:lpstr>
      <vt:lpstr>Calibri</vt:lpstr>
      <vt:lpstr>Calibri Light</vt:lpstr>
      <vt:lpstr>Roboto</vt:lpstr>
      <vt:lpstr>StarSymbol</vt:lpstr>
      <vt:lpstr>Symbol</vt:lpstr>
      <vt:lpstr>Thorndale</vt:lpstr>
      <vt:lpstr>Times New Roman</vt:lpstr>
      <vt:lpstr>Trebuchet MS</vt:lpstr>
      <vt:lpstr>Wingdings</vt:lpstr>
      <vt:lpstr>Wingdings 3</vt:lpstr>
      <vt:lpstr>Facet</vt:lpstr>
      <vt:lpstr>WELCOME TO ORIENTATION 2024-2025 CENTRAL TEXAS BIBLE COLLEGE</vt:lpstr>
      <vt:lpstr>TABLE OF CONTENTS</vt:lpstr>
      <vt:lpstr>A SPECIAL WELCOME  CENTRAL TEXAS BIBLE COLLEGE PRESIDENT                   VICE-PRESIDENT  </vt:lpstr>
      <vt:lpstr> INTRODUCTION </vt:lpstr>
      <vt:lpstr>PowerPoint Presentation</vt:lpstr>
      <vt:lpstr>PowerPoint Presentation</vt:lpstr>
      <vt:lpstr>STAFF MEMBERS</vt:lpstr>
      <vt:lpstr>ASSOCIATE CLASS INSTRUCTORS CLASS COLOR: GRASS GREEN</vt:lpstr>
      <vt:lpstr> BACHELOR CLASS INSTRUCTORS   CLASS COLOR: GOLD</vt:lpstr>
      <vt:lpstr>MASTER CLASS INSTRUCTOR CLASS COLOR: BLUE</vt:lpstr>
      <vt:lpstr>DOCTORATE CLASS INSTRUCTOR CLASS COLOR: RED</vt:lpstr>
      <vt:lpstr>OUR MISSION STATEMENT</vt:lpstr>
      <vt:lpstr>DOCTRINAL STATEMENT</vt:lpstr>
      <vt:lpstr>PowerPoint Presentation</vt:lpstr>
      <vt:lpstr>CLASS CURRICULUM</vt:lpstr>
      <vt:lpstr>CLASS CURRICULUM</vt:lpstr>
      <vt:lpstr>CLASS CURRICULUM</vt:lpstr>
      <vt:lpstr>BOOKS:</vt:lpstr>
      <vt:lpstr>BIBLICAL DEGREE</vt:lpstr>
      <vt:lpstr>PowerPoint Presentation</vt:lpstr>
      <vt:lpstr>PowerPoint Presentation</vt:lpstr>
      <vt:lpstr>CERTIFICATES</vt:lpstr>
      <vt:lpstr>PowerPoint Presentation</vt:lpstr>
      <vt:lpstr>COURSE FEES  &amp;  MATERIALS </vt:lpstr>
      <vt:lpstr>CLASS SCHEDULES/TIMES</vt:lpstr>
      <vt:lpstr>FINANCIAL AGREEMENTS</vt:lpstr>
      <vt:lpstr>RULES AND REGULATIONS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New Product</dc:title>
  <dc:creator>Henry Andrus</dc:creator>
  <dc:description>General introduction of a new product taking customer wishes into account</dc:description>
  <cp:lastModifiedBy>Debbie Barlow</cp:lastModifiedBy>
  <cp:revision>51</cp:revision>
  <cp:lastPrinted>2024-08-20T03:00:51Z</cp:lastPrinted>
  <dcterms:created xsi:type="dcterms:W3CDTF">2015-09-22T17:22:44Z</dcterms:created>
  <dcterms:modified xsi:type="dcterms:W3CDTF">2024-08-20T19:24:07Z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